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4"/>
  </p:notesMasterIdLst>
  <p:sldIdLst>
    <p:sldId id="267" r:id="rId2"/>
    <p:sldId id="260" r:id="rId3"/>
    <p:sldId id="376" r:id="rId4"/>
    <p:sldId id="262" r:id="rId5"/>
    <p:sldId id="380" r:id="rId6"/>
    <p:sldId id="379" r:id="rId7"/>
    <p:sldId id="292" r:id="rId8"/>
    <p:sldId id="263" r:id="rId9"/>
    <p:sldId id="293" r:id="rId10"/>
    <p:sldId id="294" r:id="rId11"/>
    <p:sldId id="295" r:id="rId12"/>
    <p:sldId id="296" r:id="rId13"/>
    <p:sldId id="297" r:id="rId14"/>
    <p:sldId id="298" r:id="rId15"/>
    <p:sldId id="381" r:id="rId16"/>
    <p:sldId id="382" r:id="rId17"/>
    <p:sldId id="383" r:id="rId18"/>
    <p:sldId id="305" r:id="rId19"/>
    <p:sldId id="359" r:id="rId20"/>
    <p:sldId id="373" r:id="rId21"/>
    <p:sldId id="367" r:id="rId22"/>
    <p:sldId id="371" r:id="rId23"/>
    <p:sldId id="372" r:id="rId24"/>
    <p:sldId id="361" r:id="rId25"/>
    <p:sldId id="360" r:id="rId26"/>
    <p:sldId id="374" r:id="rId27"/>
    <p:sldId id="365" r:id="rId28"/>
    <p:sldId id="366" r:id="rId29"/>
    <p:sldId id="306" r:id="rId30"/>
    <p:sldId id="307" r:id="rId31"/>
    <p:sldId id="308" r:id="rId32"/>
    <p:sldId id="309" r:id="rId33"/>
    <p:sldId id="310" r:id="rId34"/>
    <p:sldId id="375" r:id="rId35"/>
    <p:sldId id="330" r:id="rId36"/>
    <p:sldId id="311" r:id="rId37"/>
    <p:sldId id="314" r:id="rId38"/>
    <p:sldId id="335" r:id="rId39"/>
    <p:sldId id="384" r:id="rId40"/>
    <p:sldId id="315" r:id="rId41"/>
    <p:sldId id="316" r:id="rId42"/>
    <p:sldId id="349" r:id="rId43"/>
    <p:sldId id="350" r:id="rId44"/>
    <p:sldId id="317" r:id="rId45"/>
    <p:sldId id="318" r:id="rId46"/>
    <p:sldId id="370" r:id="rId47"/>
    <p:sldId id="378" r:id="rId48"/>
    <p:sldId id="319" r:id="rId49"/>
    <p:sldId id="320" r:id="rId50"/>
    <p:sldId id="351" r:id="rId51"/>
    <p:sldId id="321" r:id="rId52"/>
    <p:sldId id="322" r:id="rId53"/>
    <p:sldId id="323" r:id="rId54"/>
    <p:sldId id="324" r:id="rId55"/>
    <p:sldId id="353" r:id="rId56"/>
    <p:sldId id="354" r:id="rId57"/>
    <p:sldId id="355" r:id="rId58"/>
    <p:sldId id="356" r:id="rId59"/>
    <p:sldId id="325" r:id="rId60"/>
    <p:sldId id="327" r:id="rId61"/>
    <p:sldId id="332" r:id="rId62"/>
    <p:sldId id="336" r:id="rId63"/>
    <p:sldId id="352" r:id="rId64"/>
    <p:sldId id="340" r:id="rId65"/>
    <p:sldId id="341" r:id="rId66"/>
    <p:sldId id="346" r:id="rId67"/>
    <p:sldId id="357" r:id="rId68"/>
    <p:sldId id="377" r:id="rId69"/>
    <p:sldId id="343" r:id="rId70"/>
    <p:sldId id="358" r:id="rId71"/>
    <p:sldId id="368" r:id="rId72"/>
    <p:sldId id="369" r:id="rId73"/>
    <p:sldId id="345" r:id="rId74"/>
    <p:sldId id="342" r:id="rId75"/>
    <p:sldId id="328" r:id="rId76"/>
    <p:sldId id="301" r:id="rId77"/>
    <p:sldId id="302" r:id="rId78"/>
    <p:sldId id="303" r:id="rId79"/>
    <p:sldId id="304" r:id="rId80"/>
    <p:sldId id="299" r:id="rId81"/>
    <p:sldId id="344" r:id="rId82"/>
    <p:sldId id="331" r:id="rId83"/>
    <p:sldId id="333" r:id="rId84"/>
    <p:sldId id="337" r:id="rId85"/>
    <p:sldId id="338" r:id="rId86"/>
    <p:sldId id="339" r:id="rId87"/>
    <p:sldId id="300" r:id="rId88"/>
    <p:sldId id="268" r:id="rId89"/>
    <p:sldId id="269" r:id="rId90"/>
    <p:sldId id="272" r:id="rId91"/>
    <p:sldId id="285" r:id="rId92"/>
    <p:sldId id="287" r:id="rId93"/>
  </p:sldIdLst>
  <p:sldSz cx="9144000" cy="6858000" type="screen4x3"/>
  <p:notesSz cx="6858000" cy="9144000"/>
  <p:defaultTextStyle>
    <a:defPPr>
      <a:defRPr lang="es-ES"/>
    </a:defPPr>
    <a:lvl1pPr algn="ctr" rtl="0" fontAlgn="base">
      <a:spcBef>
        <a:spcPct val="0"/>
      </a:spcBef>
      <a:spcAft>
        <a:spcPct val="0"/>
      </a:spcAft>
      <a:defRPr sz="2400" kern="1200">
        <a:solidFill>
          <a:schemeClr val="bg2"/>
        </a:solidFill>
        <a:latin typeface="Times New Roman" panose="02020603050405020304" pitchFamily="18" charset="0"/>
        <a:ea typeface="+mn-ea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sz="2400" kern="1200">
        <a:solidFill>
          <a:schemeClr val="bg2"/>
        </a:solidFill>
        <a:latin typeface="Times New Roman" panose="02020603050405020304" pitchFamily="18" charset="0"/>
        <a:ea typeface="+mn-ea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sz="2400" kern="1200">
        <a:solidFill>
          <a:schemeClr val="bg2"/>
        </a:solidFill>
        <a:latin typeface="Times New Roman" panose="02020603050405020304" pitchFamily="18" charset="0"/>
        <a:ea typeface="+mn-ea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sz="2400" kern="1200">
        <a:solidFill>
          <a:schemeClr val="bg2"/>
        </a:solidFill>
        <a:latin typeface="Times New Roman" panose="02020603050405020304" pitchFamily="18" charset="0"/>
        <a:ea typeface="+mn-ea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sz="2400" kern="1200">
        <a:solidFill>
          <a:schemeClr val="bg2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bg2"/>
        </a:solidFill>
        <a:latin typeface="Times New Roman" panose="02020603050405020304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bg2"/>
        </a:solidFill>
        <a:latin typeface="Times New Roman" panose="02020603050405020304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bg2"/>
        </a:solidFill>
        <a:latin typeface="Times New Roman" panose="02020603050405020304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bg2"/>
        </a:solidFill>
        <a:latin typeface="Times New Roman" panose="02020603050405020304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FF"/>
    <a:srgbClr val="99FF99"/>
    <a:srgbClr val="FF9999"/>
    <a:srgbClr val="996600"/>
    <a:srgbClr val="CC3300"/>
    <a:srgbClr val="FF3300"/>
    <a:srgbClr val="009900"/>
    <a:srgbClr val="66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13DCD91-0521-F8C1-E385-554D949F427E}" v="27" dt="2024-11-06T14:26:30.61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3" d="100"/>
          <a:sy n="103" d="100"/>
        </p:scale>
        <p:origin x="-204" y="-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notesMaster" Target="notesMasters/notesMaster1.xml"/><Relationship Id="rId9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>
            <a:extLst>
              <a:ext uri="{FF2B5EF4-FFF2-40B4-BE49-F238E27FC236}">
                <a16:creationId xmlns:a16="http://schemas.microsoft.com/office/drawing/2014/main" id="{C9DFE2BC-A8BB-403D-968E-A9618F6910D7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>
                <a:solidFill>
                  <a:schemeClr val="tx1"/>
                </a:solidFill>
                <a:latin typeface="Times New Roman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41987" name="Rectangle 3">
            <a:extLst>
              <a:ext uri="{FF2B5EF4-FFF2-40B4-BE49-F238E27FC236}">
                <a16:creationId xmlns:a16="http://schemas.microsoft.com/office/drawing/2014/main" id="{70FCCFBD-9168-4B97-90F9-C7C897825735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  <a:latin typeface="Times New Roman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93188" name="Rectangle 4">
            <a:extLst>
              <a:ext uri="{FF2B5EF4-FFF2-40B4-BE49-F238E27FC236}">
                <a16:creationId xmlns:a16="http://schemas.microsoft.com/office/drawing/2014/main" id="{F51783EE-926E-4A77-90E8-7CC675E19E8B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1989" name="Rectangle 5">
            <a:extLst>
              <a:ext uri="{FF2B5EF4-FFF2-40B4-BE49-F238E27FC236}">
                <a16:creationId xmlns:a16="http://schemas.microsoft.com/office/drawing/2014/main" id="{29378B36-409D-42F8-AE9C-942EF450FC01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noProof="0"/>
              <a:t>Haga clic para modificar el estilo de texto del patrón</a:t>
            </a:r>
          </a:p>
          <a:p>
            <a:pPr lvl="1"/>
            <a:r>
              <a:rPr lang="es-ES" noProof="0"/>
              <a:t>Segundo nivel</a:t>
            </a:r>
          </a:p>
          <a:p>
            <a:pPr lvl="2"/>
            <a:r>
              <a:rPr lang="es-ES" noProof="0"/>
              <a:t>Tercer nivel</a:t>
            </a:r>
          </a:p>
          <a:p>
            <a:pPr lvl="3"/>
            <a:r>
              <a:rPr lang="es-ES" noProof="0"/>
              <a:t>Cuarto nivel</a:t>
            </a:r>
          </a:p>
          <a:p>
            <a:pPr lvl="4"/>
            <a:r>
              <a:rPr lang="es-ES" noProof="0"/>
              <a:t>Quinto nivel</a:t>
            </a:r>
          </a:p>
        </p:txBody>
      </p:sp>
      <p:sp>
        <p:nvSpPr>
          <p:cNvPr id="41990" name="Rectangle 6">
            <a:extLst>
              <a:ext uri="{FF2B5EF4-FFF2-40B4-BE49-F238E27FC236}">
                <a16:creationId xmlns:a16="http://schemas.microsoft.com/office/drawing/2014/main" id="{31B6C82E-BED2-4D09-85E4-CDB89A892DB4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>
                <a:solidFill>
                  <a:schemeClr val="tx1"/>
                </a:solidFill>
                <a:latin typeface="Times New Roman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41991" name="Rectangle 7">
            <a:extLst>
              <a:ext uri="{FF2B5EF4-FFF2-40B4-BE49-F238E27FC236}">
                <a16:creationId xmlns:a16="http://schemas.microsoft.com/office/drawing/2014/main" id="{CFA7308E-8176-441E-B6E3-9A6973B2939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103B4DD7-6F3B-4390-8749-8A0700812110}" type="slidenum">
              <a:rPr lang="es-ES" altLang="es-ES"/>
              <a:pPr/>
              <a:t>‹Nº›</a:t>
            </a:fld>
            <a:endParaRPr lang="es-ES" alt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71715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876739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5673642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0937451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25164877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2528122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6648577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0969594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391569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20695042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s-MX" noProof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26347770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8">
            <a:extLst>
              <a:ext uri="{FF2B5EF4-FFF2-40B4-BE49-F238E27FC236}">
                <a16:creationId xmlns:a16="http://schemas.microsoft.com/office/drawing/2014/main" id="{097D5378-DD75-45A1-9168-4C8896EAA7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chemeClr val="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bg2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/>
              </a:defRPr>
            </a:lvl9pPr>
          </a:lstStyle>
          <a:p>
            <a:pPr eaLnBrk="1" hangingPunct="1">
              <a:defRPr/>
            </a:pPr>
            <a:endParaRPr lang="es-MX" altLang="es-MX"/>
          </a:p>
        </p:txBody>
      </p:sp>
      <p:sp>
        <p:nvSpPr>
          <p:cNvPr id="1027" name="Text Box 7">
            <a:extLst>
              <a:ext uri="{FF2B5EF4-FFF2-40B4-BE49-F238E27FC236}">
                <a16:creationId xmlns:a16="http://schemas.microsoft.com/office/drawing/2014/main" id="{AD10668E-46F9-439E-B37F-45430ED233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62400" y="6497638"/>
            <a:ext cx="14478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altLang="es-MX" sz="1200">
                <a:solidFill>
                  <a:schemeClr val="folHlink"/>
                </a:solidFill>
                <a:latin typeface="Calibri" pitchFamily="34" charset="0"/>
              </a:rPr>
              <a:t>pc2 itam 25-3-14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" Target="slide76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e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27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://projects.fivethirtyeight.com/2016-election-forecast/" TargetMode="External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emf"/><Relationship Id="rId4" Type="http://schemas.openxmlformats.org/officeDocument/2006/relationships/oleObject" Target="../embeddings/oleObject3.bin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VkbAmRv3wrs?feature=oembed" TargetMode="Externa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slide" Target="slide10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oleObject" Target="../embeddings/oleObject4.bin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slide" Target="slide10.xml"/><Relationship Id="rId2" Type="http://schemas.openxmlformats.org/officeDocument/2006/relationships/slide" Target="slide7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bqWwV3xk9Qk?feature=oembed" TargetMode="Externa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slide" Target="slide83.xml"/><Relationship Id="rId2" Type="http://schemas.openxmlformats.org/officeDocument/2006/relationships/slide" Target="slide82.xml"/><Relationship Id="rId1" Type="http://schemas.openxmlformats.org/officeDocument/2006/relationships/slideLayout" Target="../slideLayouts/slideLayout7.xml"/><Relationship Id="rId4" Type="http://schemas.openxmlformats.org/officeDocument/2006/relationships/slide" Target="slide3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slide" Target="slide84.xm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oleObject" Target="../embeddings/oleObject5.bin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oleObject" Target="../embeddings/oleObject6.bin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.bin"/><Relationship Id="rId13" Type="http://schemas.openxmlformats.org/officeDocument/2006/relationships/image" Target="../media/image62.emf"/><Relationship Id="rId3" Type="http://schemas.openxmlformats.org/officeDocument/2006/relationships/image" Target="../media/image57.emf"/><Relationship Id="rId7" Type="http://schemas.openxmlformats.org/officeDocument/2006/relationships/image" Target="../media/image59.emf"/><Relationship Id="rId12" Type="http://schemas.openxmlformats.org/officeDocument/2006/relationships/oleObject" Target="../embeddings/oleObject12.bin"/><Relationship Id="rId17" Type="http://schemas.openxmlformats.org/officeDocument/2006/relationships/image" Target="../media/image64.emf"/><Relationship Id="rId2" Type="http://schemas.openxmlformats.org/officeDocument/2006/relationships/oleObject" Target="../embeddings/oleObject7.bin"/><Relationship Id="rId16" Type="http://schemas.openxmlformats.org/officeDocument/2006/relationships/oleObject" Target="../embeddings/oleObject14.bin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9.bin"/><Relationship Id="rId11" Type="http://schemas.openxmlformats.org/officeDocument/2006/relationships/image" Target="../media/image61.emf"/><Relationship Id="rId5" Type="http://schemas.openxmlformats.org/officeDocument/2006/relationships/image" Target="../media/image58.emf"/><Relationship Id="rId15" Type="http://schemas.openxmlformats.org/officeDocument/2006/relationships/image" Target="../media/image63.emf"/><Relationship Id="rId10" Type="http://schemas.openxmlformats.org/officeDocument/2006/relationships/oleObject" Target="../embeddings/oleObject11.bin"/><Relationship Id="rId4" Type="http://schemas.openxmlformats.org/officeDocument/2006/relationships/oleObject" Target="../embeddings/oleObject8.bin"/><Relationship Id="rId9" Type="http://schemas.openxmlformats.org/officeDocument/2006/relationships/image" Target="../media/image60.emf"/><Relationship Id="rId14" Type="http://schemas.openxmlformats.org/officeDocument/2006/relationships/oleObject" Target="../embeddings/oleObject13.bin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wmf"/><Relationship Id="rId3" Type="http://schemas.openxmlformats.org/officeDocument/2006/relationships/image" Target="../media/image65.wmf"/><Relationship Id="rId7" Type="http://schemas.openxmlformats.org/officeDocument/2006/relationships/oleObject" Target="../embeddings/oleObject17.bin"/><Relationship Id="rId2" Type="http://schemas.openxmlformats.org/officeDocument/2006/relationships/oleObject" Target="../embeddings/oleObject15.bin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wmf"/><Relationship Id="rId5" Type="http://schemas.openxmlformats.org/officeDocument/2006/relationships/image" Target="../media/image66.wmf"/><Relationship Id="rId4" Type="http://schemas.openxmlformats.org/officeDocument/2006/relationships/oleObject" Target="../embeddings/oleObject16.bin"/><Relationship Id="rId9" Type="http://schemas.openxmlformats.org/officeDocument/2006/relationships/slide" Target="slide79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emf"/><Relationship Id="rId2" Type="http://schemas.openxmlformats.org/officeDocument/2006/relationships/oleObject" Target="../embeddings/oleObject18.bin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slide" Target="slide14.xml"/><Relationship Id="rId3" Type="http://schemas.openxmlformats.org/officeDocument/2006/relationships/image" Target="../media/image70.emf"/><Relationship Id="rId7" Type="http://schemas.openxmlformats.org/officeDocument/2006/relationships/image" Target="../media/image72.emf"/><Relationship Id="rId2" Type="http://schemas.openxmlformats.org/officeDocument/2006/relationships/oleObject" Target="../embeddings/oleObject19.bin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21.bin"/><Relationship Id="rId5" Type="http://schemas.openxmlformats.org/officeDocument/2006/relationships/image" Target="../media/image71.emf"/><Relationship Id="rId4" Type="http://schemas.openxmlformats.org/officeDocument/2006/relationships/oleObject" Target="../embeddings/oleObject20.bin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wmf"/><Relationship Id="rId2" Type="http://schemas.openxmlformats.org/officeDocument/2006/relationships/oleObject" Target="../embeddings/oleObject22.bin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slide" Target="slide14.xml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6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emf"/><Relationship Id="rId2" Type="http://schemas.openxmlformats.org/officeDocument/2006/relationships/oleObject" Target="../embeddings/oleObject23.bin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emf"/><Relationship Id="rId2" Type="http://schemas.openxmlformats.org/officeDocument/2006/relationships/oleObject" Target="../embeddings/oleObject24.bin"/><Relationship Id="rId1" Type="http://schemas.openxmlformats.org/officeDocument/2006/relationships/slideLayout" Target="../slideLayouts/slideLayout7.xml"/><Relationship Id="rId6" Type="http://schemas.openxmlformats.org/officeDocument/2006/relationships/slide" Target="slide62.xml"/><Relationship Id="rId5" Type="http://schemas.openxmlformats.org/officeDocument/2006/relationships/image" Target="../media/image79.emf"/><Relationship Id="rId4" Type="http://schemas.openxmlformats.org/officeDocument/2006/relationships/oleObject" Target="../embeddings/oleObject25.bin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emf"/><Relationship Id="rId2" Type="http://schemas.openxmlformats.org/officeDocument/2006/relationships/oleObject" Target="../embeddings/oleObject26.bin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emf"/><Relationship Id="rId7" Type="http://schemas.openxmlformats.org/officeDocument/2006/relationships/image" Target="../media/image81.emf"/><Relationship Id="rId2" Type="http://schemas.openxmlformats.org/officeDocument/2006/relationships/oleObject" Target="../embeddings/oleObject27.bin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29.bin"/><Relationship Id="rId5" Type="http://schemas.openxmlformats.org/officeDocument/2006/relationships/image" Target="../media/image71.emf"/><Relationship Id="rId4" Type="http://schemas.openxmlformats.org/officeDocument/2006/relationships/oleObject" Target="../embeddings/oleObject28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ext Box 1026">
            <a:extLst>
              <a:ext uri="{FF2B5EF4-FFF2-40B4-BE49-F238E27FC236}">
                <a16:creationId xmlns:a16="http://schemas.microsoft.com/office/drawing/2014/main" id="{49A3D71B-5BFF-47FF-B0EA-EE2C25824F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1638" y="533400"/>
            <a:ext cx="5867400" cy="3749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br>
              <a:rPr lang="es-MX" altLang="es-MX" sz="60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6000">
                <a:solidFill>
                  <a:schemeClr val="tx1"/>
                </a:solidFill>
                <a:latin typeface="Calibri" panose="020F0502020204030204" pitchFamily="34" charset="0"/>
              </a:rPr>
              <a:t>Los</a:t>
            </a:r>
            <a:br>
              <a:rPr lang="es-MX" altLang="es-MX" sz="60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6000">
                <a:solidFill>
                  <a:schemeClr val="tx1"/>
                </a:solidFill>
                <a:latin typeface="Calibri" panose="020F0502020204030204" pitchFamily="34" charset="0"/>
              </a:rPr>
              <a:t>sistemas electorales</a:t>
            </a:r>
            <a:endParaRPr lang="es-ES" altLang="es-MX" sz="600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2" descr="Diagrama&#10;&#10;Descripción generada automáticamente">
            <a:extLst>
              <a:ext uri="{FF2B5EF4-FFF2-40B4-BE49-F238E27FC236}">
                <a16:creationId xmlns:a16="http://schemas.microsoft.com/office/drawing/2014/main" id="{3882A155-AB2A-662D-719F-82D2FC929A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2744" y="-256068"/>
            <a:ext cx="6828969" cy="6760536"/>
          </a:xfrm>
          <a:prstGeom prst="rect">
            <a:avLst/>
          </a:prstGeom>
        </p:spPr>
      </p:pic>
      <p:sp>
        <p:nvSpPr>
          <p:cNvPr id="9219" name="AutoShape 1029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DFD8D334-4A6D-4111-BAA1-8E4F6F9C99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514" y="5979886"/>
            <a:ext cx="609600" cy="457200"/>
          </a:xfrm>
          <a:prstGeom prst="actionButtonBlank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MX" altLang="es-MX">
              <a:latin typeface="Calibri" panose="020F0502020204030204" pitchFamily="34" charset="0"/>
            </a:endParaRPr>
          </a:p>
        </p:txBody>
      </p:sp>
      <p:sp>
        <p:nvSpPr>
          <p:cNvPr id="9220" name="Line 1030">
            <a:extLst>
              <a:ext uri="{FF2B5EF4-FFF2-40B4-BE49-F238E27FC236}">
                <a16:creationId xmlns:a16="http://schemas.microsoft.com/office/drawing/2014/main" id="{BF5B2BA8-8890-4E43-974D-5A1DEA800E7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33400" y="6221186"/>
            <a:ext cx="304800" cy="0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ES"/>
          </a:p>
        </p:txBody>
      </p:sp>
      <p:sp>
        <p:nvSpPr>
          <p:cNvPr id="9221" name="AutoShape 1031">
            <a:hlinkClick r:id="" action="ppaction://hlinkshowjump?jump=lastslideviewed" highlightClick="1"/>
            <a:extLst>
              <a:ext uri="{FF2B5EF4-FFF2-40B4-BE49-F238E27FC236}">
                <a16:creationId xmlns:a16="http://schemas.microsoft.com/office/drawing/2014/main" id="{1DD3F623-A3CF-45F8-ADCC-83A856DA63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07400" y="6057900"/>
            <a:ext cx="457200" cy="381000"/>
          </a:xfrm>
          <a:prstGeom prst="actionButtonReturn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MX" altLang="es-MX"/>
          </a:p>
        </p:txBody>
      </p:sp>
      <p:sp>
        <p:nvSpPr>
          <p:cNvPr id="9222" name="Text Box 1032">
            <a:extLst>
              <a:ext uri="{FF2B5EF4-FFF2-40B4-BE49-F238E27FC236}">
                <a16:creationId xmlns:a16="http://schemas.microsoft.com/office/drawing/2014/main" id="{FFD7662D-013E-48AA-8CAA-5567906E9B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827" y="6408057"/>
            <a:ext cx="11414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>
                <a:latin typeface="Calibri" panose="020F0502020204030204" pitchFamily="34" charset="0"/>
              </a:rPr>
              <a:t>familias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ext Box 4">
            <a:extLst>
              <a:ext uri="{FF2B5EF4-FFF2-40B4-BE49-F238E27FC236}">
                <a16:creationId xmlns:a16="http://schemas.microsoft.com/office/drawing/2014/main" id="{7122D09B-46FF-42B3-846D-D4F417DE30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95600" y="304800"/>
            <a:ext cx="33528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rgbClr val="009900"/>
                </a:solidFill>
                <a:latin typeface="Calibri" panose="020F0502020204030204" pitchFamily="34" charset="0"/>
              </a:rPr>
              <a:t>Pros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del FPTP</a:t>
            </a:r>
          </a:p>
        </p:txBody>
      </p:sp>
      <p:sp>
        <p:nvSpPr>
          <p:cNvPr id="75781" name="Text Box 5">
            <a:extLst>
              <a:ext uri="{FF2B5EF4-FFF2-40B4-BE49-F238E27FC236}">
                <a16:creationId xmlns:a16="http://schemas.microsoft.com/office/drawing/2014/main" id="{4A41070B-BEEB-47B5-9BDA-40BAEF350D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295400"/>
            <a:ext cx="8305800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 dirty="0">
                <a:solidFill>
                  <a:schemeClr val="tx1"/>
                </a:solidFill>
                <a:latin typeface="Calibri"/>
                <a:cs typeface="Calibri"/>
              </a:rPr>
              <a:t>Simplicidad, voto fácil de entender y contar, representación individual y geográfica</a:t>
            </a:r>
          </a:p>
        </p:txBody>
      </p:sp>
      <p:sp>
        <p:nvSpPr>
          <p:cNvPr id="75783" name="Text Box 7">
            <a:extLst>
              <a:ext uri="{FF2B5EF4-FFF2-40B4-BE49-F238E27FC236}">
                <a16:creationId xmlns:a16="http://schemas.microsoft.com/office/drawing/2014/main" id="{074ACC76-8D66-44CB-B35E-8D0F62208B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2963966"/>
            <a:ext cx="8305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Tiende a reducir el espectro a 2 opciones que se alternan en el poder </a:t>
            </a:r>
          </a:p>
        </p:txBody>
      </p:sp>
      <p:sp>
        <p:nvSpPr>
          <p:cNvPr id="75785" name="Text Box 9">
            <a:extLst>
              <a:ext uri="{FF2B5EF4-FFF2-40B4-BE49-F238E27FC236}">
                <a16:creationId xmlns:a16="http://schemas.microsoft.com/office/drawing/2014/main" id="{B491D9DB-1E1C-4A13-8520-1E8EC89610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4438116"/>
            <a:ext cx="8305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Dificulta la subsistencia de extremistas (salvo los que tienen apoyo concentrado) </a:t>
            </a:r>
          </a:p>
        </p:txBody>
      </p:sp>
      <p:sp>
        <p:nvSpPr>
          <p:cNvPr id="75786" name="Text Box 10">
            <a:extLst>
              <a:ext uri="{FF2B5EF4-FFF2-40B4-BE49-F238E27FC236}">
                <a16:creationId xmlns:a16="http://schemas.microsoft.com/office/drawing/2014/main" id="{8A0CD7C1-7DCE-4D08-8D2C-C0B59B60E7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5943600"/>
            <a:ext cx="83058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 dirty="0">
                <a:solidFill>
                  <a:schemeClr val="tx1"/>
                </a:solidFill>
                <a:latin typeface="Calibri"/>
                <a:cs typeface="Calibri"/>
              </a:rPr>
              <a:t>Facilita la elección de </a:t>
            </a:r>
            <a:r>
              <a:rPr lang="es-MX" altLang="es-MX" sz="3200" dirty="0" err="1">
                <a:solidFill>
                  <a:schemeClr val="tx1"/>
                </a:solidFill>
                <a:latin typeface="Calibri"/>
                <a:cs typeface="Calibri"/>
              </a:rPr>
              <a:t>cand</a:t>
            </a:r>
            <a:r>
              <a:rPr lang="es-MX" altLang="es-MX" sz="3200" dirty="0">
                <a:solidFill>
                  <a:schemeClr val="tx1"/>
                </a:solidFill>
                <a:latin typeface="Calibri"/>
                <a:cs typeface="Calibri"/>
              </a:rPr>
              <a:t>. independientes</a:t>
            </a:r>
          </a:p>
        </p:txBody>
      </p:sp>
      <p:sp>
        <p:nvSpPr>
          <p:cNvPr id="75789" name="Line 13">
            <a:extLst>
              <a:ext uri="{FF2B5EF4-FFF2-40B4-BE49-F238E27FC236}">
                <a16:creationId xmlns:a16="http://schemas.microsoft.com/office/drawing/2014/main" id="{F7682632-0780-4E9F-811A-058E8C97647F}"/>
              </a:ext>
            </a:extLst>
          </p:cNvPr>
          <p:cNvSpPr>
            <a:spLocks noChangeShapeType="1"/>
          </p:cNvSpPr>
          <p:nvPr/>
        </p:nvSpPr>
        <p:spPr bwMode="auto">
          <a:xfrm>
            <a:off x="6286500" y="2819400"/>
            <a:ext cx="457200" cy="0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E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781" grpId="0" autoUpdateAnimBg="0"/>
      <p:bldP spid="75783" grpId="0" autoUpdateAnimBg="0"/>
      <p:bldP spid="75785" grpId="0" autoUpdateAnimBg="0"/>
      <p:bldP spid="75786" grpId="0" autoUpdateAnimBg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66" name="Group 4">
            <a:extLst>
              <a:ext uri="{FF2B5EF4-FFF2-40B4-BE49-F238E27FC236}">
                <a16:creationId xmlns:a16="http://schemas.microsoft.com/office/drawing/2014/main" id="{3D97E139-F75C-461F-9552-83387CE5665A}"/>
              </a:ext>
            </a:extLst>
          </p:cNvPr>
          <p:cNvGrpSpPr>
            <a:grpSpLocks/>
          </p:cNvGrpSpPr>
          <p:nvPr/>
        </p:nvGrpSpPr>
        <p:grpSpPr bwMode="auto">
          <a:xfrm>
            <a:off x="2133600" y="0"/>
            <a:ext cx="5143500" cy="6858000"/>
            <a:chOff x="2520" y="0"/>
            <a:chExt cx="3240" cy="4320"/>
          </a:xfrm>
        </p:grpSpPr>
        <p:pic>
          <p:nvPicPr>
            <p:cNvPr id="11267" name="Picture 2" descr="C:\Documents and Settings\Eric\My Documents\My Pictures\2005_11_16\IMG_0249.JPG">
              <a:extLst>
                <a:ext uri="{FF2B5EF4-FFF2-40B4-BE49-F238E27FC236}">
                  <a16:creationId xmlns:a16="http://schemas.microsoft.com/office/drawing/2014/main" id="{833F42C9-60AF-47DD-A865-CA39949E6DF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20" y="0"/>
              <a:ext cx="3240" cy="43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268" name="Text Box 3">
              <a:extLst>
                <a:ext uri="{FF2B5EF4-FFF2-40B4-BE49-F238E27FC236}">
                  <a16:creationId xmlns:a16="http://schemas.microsoft.com/office/drawing/2014/main" id="{B8B9DB34-1F51-4841-A369-44428819909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20" y="0"/>
              <a:ext cx="1344" cy="250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 sz="2000">
                  <a:solidFill>
                    <a:schemeClr val="tx1"/>
                  </a:solidFill>
                  <a:latin typeface="Calibri" panose="020F0502020204030204" pitchFamily="34" charset="0"/>
                </a:rPr>
                <a:t>Boleta FPTF india</a:t>
              </a: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C:\Documents and Settings\Eric\My Documents\My Pictures\2005_11_16\IMG_0255.JPG">
            <a:extLst>
              <a:ext uri="{FF2B5EF4-FFF2-40B4-BE49-F238E27FC236}">
                <a16:creationId xmlns:a16="http://schemas.microsoft.com/office/drawing/2014/main" id="{6DAC3ADB-3B0C-40CA-AA33-DDD3B8909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600200"/>
            <a:ext cx="3962400" cy="297180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rgbClr val="80808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91" name="Text Box 3">
            <a:extLst>
              <a:ext uri="{FF2B5EF4-FFF2-40B4-BE49-F238E27FC236}">
                <a16:creationId xmlns:a16="http://schemas.microsoft.com/office/drawing/2014/main" id="{71FBDC7B-98B2-4AEB-A6ED-38099DC6B0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800" y="4708525"/>
            <a:ext cx="3124200" cy="396875"/>
          </a:xfrm>
          <a:prstGeom prst="rect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altLang="es-MX" sz="2000">
                <a:solidFill>
                  <a:schemeClr val="tx1"/>
                </a:solidFill>
              </a:rPr>
              <a:t>Boleta presidencial palestina</a:t>
            </a:r>
          </a:p>
        </p:txBody>
      </p:sp>
      <p:pic>
        <p:nvPicPr>
          <p:cNvPr id="12292" name="Picture 4" descr="C:\Documents and Settings\Eric\My Documents\My Pictures\2005_11_16\IMG_0256.JPG">
            <a:extLst>
              <a:ext uri="{FF2B5EF4-FFF2-40B4-BE49-F238E27FC236}">
                <a16:creationId xmlns:a16="http://schemas.microsoft.com/office/drawing/2014/main" id="{C2FC68A0-2FF3-4A64-AB55-7D9CE893D5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1066800"/>
            <a:ext cx="3486150" cy="464820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rgbClr val="80808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93" name="Text Box 5">
            <a:extLst>
              <a:ext uri="{FF2B5EF4-FFF2-40B4-BE49-F238E27FC236}">
                <a16:creationId xmlns:a16="http://schemas.microsoft.com/office/drawing/2014/main" id="{DB54EAFC-C4A2-421B-B62D-F5F8450D72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10200" y="5851525"/>
            <a:ext cx="3124200" cy="396875"/>
          </a:xfrm>
          <a:prstGeom prst="rect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altLang="es-MX" sz="2000">
                <a:solidFill>
                  <a:schemeClr val="tx1"/>
                </a:solidFill>
              </a:rPr>
              <a:t>Boleta presidencial keniana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ext Box 4">
            <a:extLst>
              <a:ext uri="{FF2B5EF4-FFF2-40B4-BE49-F238E27FC236}">
                <a16:creationId xmlns:a16="http://schemas.microsoft.com/office/drawing/2014/main" id="{125FEBDB-DD9F-49CA-9FD2-72B15FBFD9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95600" y="304800"/>
            <a:ext cx="33528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rgbClr val="FF3300"/>
                </a:solidFill>
                <a:latin typeface="Calibri" panose="020F0502020204030204" pitchFamily="34" charset="0"/>
              </a:rPr>
              <a:t>Contras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del FPTP</a:t>
            </a:r>
          </a:p>
        </p:txBody>
      </p:sp>
      <p:sp>
        <p:nvSpPr>
          <p:cNvPr id="78853" name="Text Box 5">
            <a:extLst>
              <a:ext uri="{FF2B5EF4-FFF2-40B4-BE49-F238E27FC236}">
                <a16:creationId xmlns:a16="http://schemas.microsoft.com/office/drawing/2014/main" id="{146206C1-EDAE-4238-B8AB-C7D860B39F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295400"/>
            <a:ext cx="83058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Subrepresenta a partidos chicos</a:t>
            </a:r>
          </a:p>
        </p:txBody>
      </p:sp>
      <p:sp>
        <p:nvSpPr>
          <p:cNvPr id="78854" name="Text Box 6">
            <a:extLst>
              <a:ext uri="{FF2B5EF4-FFF2-40B4-BE49-F238E27FC236}">
                <a16:creationId xmlns:a16="http://schemas.microsoft.com/office/drawing/2014/main" id="{E8C0CFC6-933C-4FFE-A996-FC89EE49F1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905000"/>
            <a:ext cx="8305800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 dirty="0">
                <a:solidFill>
                  <a:schemeClr val="tx1"/>
                </a:solidFill>
                <a:latin typeface="Calibri"/>
                <a:cs typeface="Calibri"/>
              </a:rPr>
              <a:t>Minorías sin representación. Con tensiones étnicas, raro que un afroamericano represente un distrito con mayoría blanca</a:t>
            </a:r>
          </a:p>
        </p:txBody>
      </p:sp>
      <p:sp>
        <p:nvSpPr>
          <p:cNvPr id="78855" name="Text Box 7">
            <a:extLst>
              <a:ext uri="{FF2B5EF4-FFF2-40B4-BE49-F238E27FC236}">
                <a16:creationId xmlns:a16="http://schemas.microsoft.com/office/drawing/2014/main" id="{A33B5774-80B2-4B0A-8910-793BE4AFB8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3505200"/>
            <a:ext cx="83058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Desfavorece la representación femenina</a:t>
            </a:r>
          </a:p>
        </p:txBody>
      </p:sp>
      <p:sp>
        <p:nvSpPr>
          <p:cNvPr id="78857" name="Text Box 9">
            <a:extLst>
              <a:ext uri="{FF2B5EF4-FFF2-40B4-BE49-F238E27FC236}">
                <a16:creationId xmlns:a16="http://schemas.microsoft.com/office/drawing/2014/main" id="{E3D8681C-5B25-4E17-88DD-216274F06F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4114800"/>
            <a:ext cx="83058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Si élite se descoordina puede ganar la minoría</a:t>
            </a:r>
          </a:p>
        </p:txBody>
      </p:sp>
      <p:sp>
        <p:nvSpPr>
          <p:cNvPr id="78858" name="Text Box 10">
            <a:extLst>
              <a:ext uri="{FF2B5EF4-FFF2-40B4-BE49-F238E27FC236}">
                <a16:creationId xmlns:a16="http://schemas.microsoft.com/office/drawing/2014/main" id="{58063307-B184-4631-94BD-A6DE27345F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4648200"/>
            <a:ext cx="8305800" cy="1077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 i="1" dirty="0">
                <a:solidFill>
                  <a:schemeClr val="tx1"/>
                </a:solidFill>
                <a:latin typeface="Calibri"/>
                <a:cs typeface="Calibri"/>
              </a:rPr>
              <a:t>Vote-</a:t>
            </a:r>
            <a:r>
              <a:rPr lang="es-MX" altLang="es-MX" sz="3200" i="1" dirty="0" err="1">
                <a:solidFill>
                  <a:schemeClr val="tx1"/>
                </a:solidFill>
                <a:latin typeface="Calibri"/>
                <a:cs typeface="Calibri"/>
              </a:rPr>
              <a:t>seat</a:t>
            </a:r>
            <a:r>
              <a:rPr lang="es-MX" altLang="es-MX" sz="3200" i="1" dirty="0">
                <a:solidFill>
                  <a:schemeClr val="tx1"/>
                </a:solidFill>
                <a:latin typeface="Calibri"/>
                <a:cs typeface="Calibri"/>
              </a:rPr>
              <a:t> swings</a:t>
            </a:r>
            <a:r>
              <a:rPr lang="es-MX" altLang="es-MX" sz="3200" dirty="0">
                <a:solidFill>
                  <a:schemeClr val="tx1"/>
                </a:solidFill>
                <a:latin typeface="Calibri"/>
                <a:cs typeface="Calibri"/>
              </a:rPr>
              <a:t> muy variables</a:t>
            </a:r>
            <a:r>
              <a:rPr lang="es-MX" altLang="es-MX" sz="3200" i="1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lang="es-MX" altLang="es-MX" sz="3200" dirty="0">
                <a:solidFill>
                  <a:schemeClr val="tx1"/>
                </a:solidFill>
                <a:latin typeface="Calibri"/>
                <a:cs typeface="Calibri"/>
              </a:rPr>
              <a:t>(depende de </a:t>
            </a:r>
            <a:r>
              <a:rPr lang="es-MX" altLang="es-MX" sz="3200" dirty="0" err="1">
                <a:solidFill>
                  <a:schemeClr val="tx1"/>
                </a:solidFill>
                <a:latin typeface="Calibri"/>
                <a:cs typeface="Calibri"/>
              </a:rPr>
              <a:t>distrib</a:t>
            </a:r>
            <a:r>
              <a:rPr lang="es-MX" altLang="es-MX" sz="3200" dirty="0">
                <a:solidFill>
                  <a:schemeClr val="tx1"/>
                </a:solidFill>
                <a:latin typeface="Calibri"/>
                <a:cs typeface="Calibri"/>
              </a:rPr>
              <a:t>. geográfica del voto)</a:t>
            </a:r>
          </a:p>
        </p:txBody>
      </p:sp>
      <p:sp>
        <p:nvSpPr>
          <p:cNvPr id="78859" name="Text Box 11">
            <a:extLst>
              <a:ext uri="{FF2B5EF4-FFF2-40B4-BE49-F238E27FC236}">
                <a16:creationId xmlns:a16="http://schemas.microsoft.com/office/drawing/2014/main" id="{B057B0FC-0FFB-476B-A34E-41087EE543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83325" y="1371600"/>
            <a:ext cx="13255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>
                <a:latin typeface="Calibri" panose="020F0502020204030204" pitchFamily="34" charset="0"/>
              </a:rPr>
              <a:t>digresión</a:t>
            </a:r>
          </a:p>
        </p:txBody>
      </p:sp>
      <p:sp>
        <p:nvSpPr>
          <p:cNvPr id="78860" name="AutoShape 12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6807FB15-D79F-4A3A-971A-D9065E323D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0" y="1397000"/>
            <a:ext cx="838200" cy="457200"/>
          </a:xfrm>
          <a:prstGeom prst="actionButtonBlank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MX" altLang="es-MX">
              <a:latin typeface="Calibri" panose="020F0502020204030204" pitchFamily="34" charset="0"/>
            </a:endParaRPr>
          </a:p>
        </p:txBody>
      </p:sp>
      <p:sp>
        <p:nvSpPr>
          <p:cNvPr id="78861" name="Line 13">
            <a:extLst>
              <a:ext uri="{FF2B5EF4-FFF2-40B4-BE49-F238E27FC236}">
                <a16:creationId xmlns:a16="http://schemas.microsoft.com/office/drawing/2014/main" id="{B33F2035-BACB-4C0F-A5F0-A5505464EF97}"/>
              </a:ext>
            </a:extLst>
          </p:cNvPr>
          <p:cNvSpPr>
            <a:spLocks noChangeShapeType="1"/>
          </p:cNvSpPr>
          <p:nvPr/>
        </p:nvSpPr>
        <p:spPr bwMode="auto">
          <a:xfrm>
            <a:off x="7810500" y="1625600"/>
            <a:ext cx="457200" cy="0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ES"/>
          </a:p>
        </p:txBody>
      </p:sp>
      <p:sp>
        <p:nvSpPr>
          <p:cNvPr id="78864" name="Text Box 16">
            <a:extLst>
              <a:ext uri="{FF2B5EF4-FFF2-40B4-BE49-F238E27FC236}">
                <a16:creationId xmlns:a16="http://schemas.microsoft.com/office/drawing/2014/main" id="{1E58D1AF-58A9-46B0-8D06-3B538AD37F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5745163"/>
            <a:ext cx="83058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Es fácil distorsionar con </a:t>
            </a:r>
            <a:r>
              <a:rPr lang="es-MX" altLang="es-MX" sz="3200" i="1">
                <a:solidFill>
                  <a:schemeClr val="tx1"/>
                </a:solidFill>
                <a:latin typeface="Calibri" panose="020F0502020204030204" pitchFamily="34" charset="0"/>
              </a:rPr>
              <a:t>gerrymanders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853" grpId="0" autoUpdateAnimBg="0"/>
      <p:bldP spid="78854" grpId="0" autoUpdateAnimBg="0"/>
      <p:bldP spid="78855" grpId="0" autoUpdateAnimBg="0"/>
      <p:bldP spid="78857" grpId="0" autoUpdateAnimBg="0"/>
      <p:bldP spid="78858" grpId="0" autoUpdateAnimBg="0"/>
      <p:bldP spid="78859" grpId="0" autoUpdateAnimBg="0"/>
      <p:bldP spid="78860" grpId="0" animBg="1"/>
      <p:bldP spid="78864" grpId="0" autoUpdateAnimBg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4">
            <a:extLst>
              <a:ext uri="{FF2B5EF4-FFF2-40B4-BE49-F238E27FC236}">
                <a16:creationId xmlns:a16="http://schemas.microsoft.com/office/drawing/2014/main" id="{575CCD21-AB69-CB4E-0D54-55F5A4D566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50806" y="294118"/>
            <a:ext cx="4335566" cy="584775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 dirty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Liberales británicos</a:t>
            </a:r>
            <a:endParaRPr lang="es-ES" dirty="0">
              <a:solidFill>
                <a:schemeClr val="tx1"/>
              </a:solidFill>
            </a:endParaRPr>
          </a:p>
        </p:txBody>
      </p:sp>
      <p:pic>
        <p:nvPicPr>
          <p:cNvPr id="5" name="Imagen 4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7AAAAAAD-3A3F-A736-53B2-2C4F9ADF01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058" y="1371600"/>
            <a:ext cx="4114800" cy="4114800"/>
          </a:xfrm>
          <a:prstGeom prst="rect">
            <a:avLst/>
          </a:prstGeom>
        </p:spPr>
      </p:pic>
      <p:pic>
        <p:nvPicPr>
          <p:cNvPr id="6" name="Imagen 5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4A28F561-8933-FA6D-DAB8-17E1F691D3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5824" y="1371600"/>
            <a:ext cx="41148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2078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4">
            <a:extLst>
              <a:ext uri="{FF2B5EF4-FFF2-40B4-BE49-F238E27FC236}">
                <a16:creationId xmlns:a16="http://schemas.microsoft.com/office/drawing/2014/main" id="{575CCD21-AB69-CB4E-0D54-55F5A4D566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50806" y="294118"/>
            <a:ext cx="4335566" cy="584775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 dirty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Liberales británicos</a:t>
            </a:r>
            <a:endParaRPr lang="es-ES" dirty="0">
              <a:solidFill>
                <a:schemeClr val="tx1"/>
              </a:solidFill>
            </a:endParaRPr>
          </a:p>
        </p:txBody>
      </p:sp>
      <p:pic>
        <p:nvPicPr>
          <p:cNvPr id="2" name="Imagen 1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D5FC941C-82BD-1705-48D2-0B6A91C74C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1367" y="1147273"/>
            <a:ext cx="5482126" cy="5482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5582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4">
            <a:extLst>
              <a:ext uri="{FF2B5EF4-FFF2-40B4-BE49-F238E27FC236}">
                <a16:creationId xmlns:a16="http://schemas.microsoft.com/office/drawing/2014/main" id="{575CCD21-AB69-CB4E-0D54-55F5A4D566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50806" y="294118"/>
            <a:ext cx="4335566" cy="584775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 dirty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Bélgica</a:t>
            </a:r>
            <a:endParaRPr lang="es-ES" dirty="0">
              <a:solidFill>
                <a:schemeClr val="tx1"/>
              </a:solidFill>
            </a:endParaRPr>
          </a:p>
        </p:txBody>
      </p:sp>
      <p:pic>
        <p:nvPicPr>
          <p:cNvPr id="5" name="Imagen 4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FD8B5BCB-34E6-C571-AC07-8E133E39EC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628" y="1264778"/>
            <a:ext cx="5204388" cy="5183024"/>
          </a:xfrm>
          <a:prstGeom prst="rect">
            <a:avLst/>
          </a:prstGeom>
        </p:spPr>
      </p:pic>
      <p:sp>
        <p:nvSpPr>
          <p:cNvPr id="6" name="Text Box 11">
            <a:extLst>
              <a:ext uri="{FF2B5EF4-FFF2-40B4-BE49-F238E27FC236}">
                <a16:creationId xmlns:a16="http://schemas.microsoft.com/office/drawing/2014/main" id="{396AE879-A133-4F1D-B4C0-1296443BDE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11213" y="5689997"/>
            <a:ext cx="2319011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ctr">
            <a:spAutoFit/>
          </a:bodyPr>
          <a:lstStyle>
            <a:defPPr>
              <a:defRPr lang="es-E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bg2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bg2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bg2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bg2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bg2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bg2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bg2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bg2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bg2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s-MX" dirty="0">
                <a:latin typeface="Calibri"/>
                <a:ea typeface="Calibri"/>
                <a:cs typeface="Calibri"/>
              </a:rPr>
              <a:t>Duverger 1952, </a:t>
            </a:r>
            <a:br>
              <a:rPr lang="en-US" altLang="es-MX" dirty="0">
                <a:latin typeface="Calibri"/>
                <a:ea typeface="Calibri"/>
                <a:cs typeface="Calibri"/>
              </a:rPr>
            </a:br>
            <a:r>
              <a:rPr lang="en-US" altLang="es-MX" dirty="0">
                <a:latin typeface="Calibri"/>
                <a:ea typeface="Calibri"/>
                <a:cs typeface="Calibri"/>
              </a:rPr>
              <a:t>pp. 317 y 340</a:t>
            </a:r>
            <a:endParaRPr lang="en-US" altLang="es-MX" dirty="0">
              <a:latin typeface="Calibri" panose="020F0502020204030204" pitchFamily="34" charset="0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54194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9" name="Picture 4">
            <a:extLst>
              <a:ext uri="{FF2B5EF4-FFF2-40B4-BE49-F238E27FC236}">
                <a16:creationId xmlns:a16="http://schemas.microsoft.com/office/drawing/2014/main" id="{4D7FCC0B-F74B-43A0-AF81-BC53D4F3B3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8086" y="1621064"/>
            <a:ext cx="6027057" cy="4522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40" name="Text Box 2">
            <a:extLst>
              <a:ext uri="{FF2B5EF4-FFF2-40B4-BE49-F238E27FC236}">
                <a16:creationId xmlns:a16="http://schemas.microsoft.com/office/drawing/2014/main" id="{FC17E3C4-FB66-483C-B573-F126C18CB0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0600" y="304800"/>
            <a:ext cx="71628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Puedes llevar la contigüidad al límite...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>
            <a:extLst>
              <a:ext uri="{FF2B5EF4-FFF2-40B4-BE49-F238E27FC236}">
                <a16:creationId xmlns:a16="http://schemas.microsoft.com/office/drawing/2014/main" id="{70E47F21-9646-403F-A064-4251C9EFFD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673" y="952982"/>
            <a:ext cx="8534400" cy="5013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folHlink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 Box 2">
            <a:extLst>
              <a:ext uri="{FF2B5EF4-FFF2-40B4-BE49-F238E27FC236}">
                <a16:creationId xmlns:a16="http://schemas.microsoft.com/office/drawing/2014/main" id="{8405245C-4E97-4A35-B788-952C1B9491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477963"/>
            <a:ext cx="83058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democracia *</a:t>
            </a:r>
            <a:r>
              <a:rPr lang="es-MX" altLang="es-MX" sz="3200" i="1">
                <a:solidFill>
                  <a:schemeClr val="tx1"/>
                </a:solidFill>
                <a:latin typeface="Calibri" panose="020F0502020204030204" pitchFamily="34" charset="0"/>
              </a:rPr>
              <a:t>representativa*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</a:p>
        </p:txBody>
      </p:sp>
      <p:sp>
        <p:nvSpPr>
          <p:cNvPr id="3075" name="Text Box 3">
            <a:extLst>
              <a:ext uri="{FF2B5EF4-FFF2-40B4-BE49-F238E27FC236}">
                <a16:creationId xmlns:a16="http://schemas.microsoft.com/office/drawing/2014/main" id="{D25505F1-E130-43E7-B8B5-AB649690AF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800" y="304800"/>
            <a:ext cx="39624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El sistema electoral</a:t>
            </a:r>
          </a:p>
        </p:txBody>
      </p:sp>
      <p:sp>
        <p:nvSpPr>
          <p:cNvPr id="6149" name="Text Box 5">
            <a:extLst>
              <a:ext uri="{FF2B5EF4-FFF2-40B4-BE49-F238E27FC236}">
                <a16:creationId xmlns:a16="http://schemas.microsoft.com/office/drawing/2014/main" id="{286B8104-3C23-4021-8C19-8AA826445A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5486400"/>
            <a:ext cx="8305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El </a:t>
            </a:r>
            <a:r>
              <a:rPr lang="es-MX" altLang="es-MX" sz="3200" b="1">
                <a:solidFill>
                  <a:schemeClr val="tx1"/>
                </a:solidFill>
                <a:latin typeface="Calibri" panose="020F0502020204030204" pitchFamily="34" charset="0"/>
              </a:rPr>
              <a:t>elemento más fundamental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de la </a:t>
            </a:r>
            <a:b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democracia liberal</a:t>
            </a:r>
          </a:p>
        </p:txBody>
      </p:sp>
      <p:sp>
        <p:nvSpPr>
          <p:cNvPr id="6151" name="Text Box 7">
            <a:extLst>
              <a:ext uri="{FF2B5EF4-FFF2-40B4-BE49-F238E27FC236}">
                <a16:creationId xmlns:a16="http://schemas.microsoft.com/office/drawing/2014/main" id="{44033FEE-20B8-498A-85F7-3952BAEF7D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2362200"/>
            <a:ext cx="8305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 dirty="0">
                <a:solidFill>
                  <a:schemeClr val="tx1"/>
                </a:solidFill>
                <a:latin typeface="Calibri"/>
                <a:cs typeface="Calibri"/>
              </a:rPr>
              <a:t>¿Quién te </a:t>
            </a:r>
            <a:r>
              <a:rPr lang="es-MX" altLang="es-MX" sz="3200" dirty="0">
                <a:solidFill>
                  <a:srgbClr val="FF3300"/>
                </a:solidFill>
                <a:latin typeface="Calibri"/>
                <a:cs typeface="Calibri"/>
              </a:rPr>
              <a:t>representará</a:t>
            </a:r>
            <a:r>
              <a:rPr lang="es-MX" altLang="es-MX" sz="320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br>
              <a:rPr lang="es-MX" altLang="es-MX" sz="3200" dirty="0">
                <a:latin typeface="Calibri" panose="020F0502020204030204" pitchFamily="34" charset="0"/>
              </a:rPr>
            </a:br>
            <a:r>
              <a:rPr lang="es-MX" altLang="es-MX" sz="3200" dirty="0">
                <a:solidFill>
                  <a:schemeClr val="tx1"/>
                </a:solidFill>
                <a:latin typeface="Calibri"/>
                <a:cs typeface="Calibri"/>
              </a:rPr>
              <a:t>en los órganos del gobierno?</a:t>
            </a:r>
          </a:p>
        </p:txBody>
      </p:sp>
      <p:sp>
        <p:nvSpPr>
          <p:cNvPr id="6152" name="Text Box 8">
            <a:extLst>
              <a:ext uri="{FF2B5EF4-FFF2-40B4-BE49-F238E27FC236}">
                <a16:creationId xmlns:a16="http://schemas.microsoft.com/office/drawing/2014/main" id="{C6CC977D-803C-48F2-B985-832961283C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3382963"/>
            <a:ext cx="83058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Esta es la función del </a:t>
            </a:r>
            <a:r>
              <a:rPr lang="es-MX" altLang="es-MX" sz="3200" b="1">
                <a:solidFill>
                  <a:schemeClr val="tx1"/>
                </a:solidFill>
                <a:latin typeface="Calibri" panose="020F0502020204030204" pitchFamily="34" charset="0"/>
              </a:rPr>
              <a:t>sistema electoral</a:t>
            </a:r>
            <a:endParaRPr lang="es-MX" altLang="es-MX" sz="320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6153" name="Text Box 9">
            <a:extLst>
              <a:ext uri="{FF2B5EF4-FFF2-40B4-BE49-F238E27FC236}">
                <a16:creationId xmlns:a16="http://schemas.microsoft.com/office/drawing/2014/main" id="{8C2A59A2-3AAE-4247-AD09-517B607624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4267200"/>
            <a:ext cx="6934200" cy="1066800"/>
          </a:xfrm>
          <a:prstGeom prst="rect">
            <a:avLst/>
          </a:prstGeom>
          <a:solidFill>
            <a:srgbClr val="FFCC00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 dirty="0">
                <a:solidFill>
                  <a:schemeClr val="tx1"/>
                </a:solidFill>
                <a:latin typeface="Calibri"/>
                <a:cs typeface="Calibri"/>
              </a:rPr>
              <a:t>El </a:t>
            </a:r>
            <a:r>
              <a:rPr lang="es-MX" altLang="es-MX" sz="3200" b="1" dirty="0">
                <a:solidFill>
                  <a:schemeClr val="tx1"/>
                </a:solidFill>
                <a:latin typeface="Calibri"/>
                <a:cs typeface="Calibri"/>
              </a:rPr>
              <a:t>SE</a:t>
            </a:r>
            <a:r>
              <a:rPr lang="es-MX" altLang="es-MX" sz="3200" dirty="0">
                <a:solidFill>
                  <a:schemeClr val="tx1"/>
                </a:solidFill>
                <a:latin typeface="Calibri"/>
                <a:cs typeface="Calibri"/>
              </a:rPr>
              <a:t> es el conjunto de métodos y fórmulas que traducen </a:t>
            </a:r>
            <a:r>
              <a:rPr lang="es-MX" altLang="es-MX" sz="3200" i="1" dirty="0">
                <a:solidFill>
                  <a:schemeClr val="tx1"/>
                </a:solidFill>
                <a:latin typeface="Calibri"/>
                <a:cs typeface="Calibri"/>
              </a:rPr>
              <a:t>votos</a:t>
            </a:r>
            <a:r>
              <a:rPr lang="es-MX" altLang="es-MX" sz="3200" dirty="0">
                <a:solidFill>
                  <a:schemeClr val="tx1"/>
                </a:solidFill>
                <a:latin typeface="Calibri"/>
                <a:cs typeface="Calibri"/>
              </a:rPr>
              <a:t> en </a:t>
            </a:r>
            <a:r>
              <a:rPr lang="es-MX" altLang="es-MX" sz="3200" i="1" dirty="0">
                <a:solidFill>
                  <a:schemeClr val="tx1"/>
                </a:solidFill>
                <a:latin typeface="Calibri"/>
                <a:cs typeface="Calibri"/>
              </a:rPr>
              <a:t>escaños</a:t>
            </a:r>
            <a:endParaRPr lang="es-MX" altLang="es-MX" sz="3200" dirty="0">
              <a:solidFill>
                <a:schemeClr val="tx1"/>
              </a:solidFill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9" grpId="0" autoUpdateAnimBg="0"/>
      <p:bldP spid="6151" grpId="0" autoUpdateAnimBg="0"/>
      <p:bldP spid="6152" grpId="0" autoUpdateAnimBg="0"/>
      <p:bldP spid="6153" grpId="0" animBg="1" autoUpdateAnimBg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2" descr="Imagen en blanco y negro de un grupo de personas posando para una foto&#10;&#10;Descripción generada automáticamente">
            <a:extLst>
              <a:ext uri="{FF2B5EF4-FFF2-40B4-BE49-F238E27FC236}">
                <a16:creationId xmlns:a16="http://schemas.microsoft.com/office/drawing/2014/main" id="{195368FC-3F81-4579-BF8C-719528428B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983" y="740189"/>
            <a:ext cx="7141579" cy="5310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1098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ext Box 2050">
            <a:extLst>
              <a:ext uri="{FF2B5EF4-FFF2-40B4-BE49-F238E27FC236}">
                <a16:creationId xmlns:a16="http://schemas.microsoft.com/office/drawing/2014/main" id="{A7AF8CDB-8A0F-4BC6-BFFB-07D72F03EB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401763"/>
            <a:ext cx="8305800" cy="206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dirty="0">
                <a:solidFill>
                  <a:schemeClr val="tx1"/>
                </a:solidFill>
                <a:latin typeface="Calibri"/>
                <a:cs typeface="Calibri"/>
              </a:rPr>
              <a:t>Art. 2 obliga a gobiernos a tomarlas en cuenta. En 2005, IFE adoptó criterio de agrupar municipios con &gt;40% indígenas en mismo distrito</a:t>
            </a:r>
          </a:p>
        </p:txBody>
      </p:sp>
      <p:sp>
        <p:nvSpPr>
          <p:cNvPr id="16387" name="Text Box 2051">
            <a:extLst>
              <a:ext uri="{FF2B5EF4-FFF2-40B4-BE49-F238E27FC236}">
                <a16:creationId xmlns:a16="http://schemas.microsoft.com/office/drawing/2014/main" id="{DE37FCC4-0EB4-42D7-8EDC-CD1779ED42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188" y="304800"/>
            <a:ext cx="7921625" cy="584200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Las comunidades indígenas en México</a:t>
            </a:r>
          </a:p>
        </p:txBody>
      </p:sp>
      <p:sp>
        <p:nvSpPr>
          <p:cNvPr id="4" name="Text Box 2052">
            <a:extLst>
              <a:ext uri="{FF2B5EF4-FFF2-40B4-BE49-F238E27FC236}">
                <a16:creationId xmlns:a16="http://schemas.microsoft.com/office/drawing/2014/main" id="{8BA74F96-F3A2-448B-878D-66BB27254D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3675063"/>
            <a:ext cx="8305800" cy="2800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dirty="0">
                <a:solidFill>
                  <a:schemeClr val="tx1"/>
                </a:solidFill>
                <a:latin typeface="Calibri"/>
                <a:cs typeface="Calibri"/>
              </a:rPr>
              <a:t>2015: demanda de Santiago Jamiltepec (mixteco) por estar en distrito de chatinos. TEPJF falló que no basta dato censal, INE debe</a:t>
            </a:r>
            <a:br>
              <a:rPr lang="es-MX" altLang="es-MX" sz="3200" dirty="0">
                <a:solidFill>
                  <a:schemeClr val="tx1"/>
                </a:solidFill>
                <a:latin typeface="Calibri"/>
                <a:cs typeface="Calibri"/>
              </a:rPr>
            </a:br>
            <a:r>
              <a:rPr lang="es-MX" altLang="es-MX" sz="3200" dirty="0">
                <a:solidFill>
                  <a:schemeClr val="tx1"/>
                </a:solidFill>
                <a:latin typeface="Calibri"/>
                <a:cs typeface="Calibri"/>
              </a:rPr>
              <a:t> </a:t>
            </a:r>
            <a:r>
              <a:rPr lang="es-MX" altLang="es-MX" sz="3200" i="1" dirty="0">
                <a:solidFill>
                  <a:schemeClr val="tx1"/>
                </a:solidFill>
                <a:latin typeface="Calibri"/>
                <a:cs typeface="Calibri"/>
              </a:rPr>
              <a:t>consultar</a:t>
            </a:r>
          </a:p>
          <a:p>
            <a:pPr algn="l">
              <a:spcBef>
                <a:spcPct val="50000"/>
              </a:spcBef>
            </a:pPr>
            <a:r>
              <a:rPr lang="es-MX" sz="3200" dirty="0">
                <a:latin typeface="Times New Roman"/>
                <a:cs typeface="Times New Roman"/>
              </a:rPr>
              <a:t>SUP-RAP-677/2015</a:t>
            </a:r>
            <a:endParaRPr lang="es-MX" dirty="0"/>
          </a:p>
        </p:txBody>
      </p:sp>
      <p:pic>
        <p:nvPicPr>
          <p:cNvPr id="2" name="Imagen 2" descr="Mapa&#10;&#10;Descripción generada automáticamente">
            <a:extLst>
              <a:ext uri="{FF2B5EF4-FFF2-40B4-BE49-F238E27FC236}">
                <a16:creationId xmlns:a16="http://schemas.microsoft.com/office/drawing/2014/main" id="{5E0D08EE-909D-1275-5C16-5192FBD98B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3145" y="4884697"/>
            <a:ext cx="2743200" cy="18340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utoUpdateAnimBg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050">
            <a:extLst>
              <a:ext uri="{FF2B5EF4-FFF2-40B4-BE49-F238E27FC236}">
                <a16:creationId xmlns:a16="http://schemas.microsoft.com/office/drawing/2014/main" id="{1432D440-9AA1-4F55-9C23-AF7F306C77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401763"/>
            <a:ext cx="8305800" cy="4770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dirty="0">
                <a:solidFill>
                  <a:schemeClr val="tx1"/>
                </a:solidFill>
                <a:latin typeface="Calibri"/>
                <a:cs typeface="Calibri"/>
              </a:rPr>
              <a:t>1. </a:t>
            </a:r>
            <a:r>
              <a:rPr lang="es-MX" altLang="es-MX" sz="3200" i="1" dirty="0" err="1">
                <a:solidFill>
                  <a:schemeClr val="tx1"/>
                </a:solidFill>
                <a:latin typeface="Calibri"/>
                <a:cs typeface="Calibri"/>
              </a:rPr>
              <a:t>Apportionment</a:t>
            </a:r>
            <a:r>
              <a:rPr lang="es-MX" altLang="es-MX" sz="3200" dirty="0">
                <a:solidFill>
                  <a:schemeClr val="tx1"/>
                </a:solidFill>
                <a:latin typeface="Calibri"/>
                <a:cs typeface="Calibri"/>
              </a:rPr>
              <a:t> (prorrateo) de 300 distritos a los 32 con el último censo de población</a:t>
            </a:r>
          </a:p>
          <a:p>
            <a:pPr algn="l">
              <a:spcBef>
                <a:spcPct val="50000"/>
              </a:spcBef>
            </a:pPr>
            <a:r>
              <a:rPr lang="es-MX" altLang="es-MX" sz="3200" dirty="0">
                <a:solidFill>
                  <a:schemeClr val="tx1"/>
                </a:solidFill>
                <a:latin typeface="Calibri"/>
                <a:cs typeface="Calibri"/>
              </a:rPr>
              <a:t>2. Algoritmo optimizador produce un mapa preliminar para cada estado</a:t>
            </a:r>
          </a:p>
          <a:p>
            <a:pPr algn="l">
              <a:spcBef>
                <a:spcPct val="50000"/>
              </a:spcBef>
            </a:pPr>
            <a:r>
              <a:rPr lang="es-MX" altLang="es-MX" sz="3200" dirty="0">
                <a:solidFill>
                  <a:schemeClr val="tx1"/>
                </a:solidFill>
                <a:latin typeface="Calibri"/>
                <a:cs typeface="Calibri"/>
              </a:rPr>
              <a:t>3. Los partidos proponen cambios al mapa (dos rondas de revisión)</a:t>
            </a:r>
          </a:p>
          <a:p>
            <a:pPr algn="l">
              <a:spcBef>
                <a:spcPct val="50000"/>
              </a:spcBef>
            </a:pPr>
            <a:r>
              <a:rPr lang="es-MX" altLang="es-MX" sz="3200" dirty="0">
                <a:solidFill>
                  <a:schemeClr val="tx1"/>
                </a:solidFill>
                <a:latin typeface="Calibri"/>
                <a:cs typeface="Calibri"/>
              </a:rPr>
              <a:t>4. En consejo técnico somete el mapa definitivo para que el Consejo General lo apruebe</a:t>
            </a:r>
          </a:p>
        </p:txBody>
      </p:sp>
      <p:sp>
        <p:nvSpPr>
          <p:cNvPr id="5" name="Text Box 2051">
            <a:extLst>
              <a:ext uri="{FF2B5EF4-FFF2-40B4-BE49-F238E27FC236}">
                <a16:creationId xmlns:a16="http://schemas.microsoft.com/office/drawing/2014/main" id="{2E433181-4AF7-4B3C-9552-AE89C43FEE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188" y="304800"/>
            <a:ext cx="7921625" cy="584200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 dirty="0">
                <a:solidFill>
                  <a:schemeClr val="tx1"/>
                </a:solidFill>
                <a:latin typeface="Calibri"/>
                <a:cs typeface="Calibri"/>
              </a:rPr>
              <a:t>El proceso de </a:t>
            </a:r>
            <a:r>
              <a:rPr lang="es-MX" altLang="es-MX" sz="3200" dirty="0" err="1">
                <a:solidFill>
                  <a:schemeClr val="tx1"/>
                </a:solidFill>
                <a:latin typeface="Calibri"/>
                <a:cs typeface="Calibri"/>
              </a:rPr>
              <a:t>redistritación</a:t>
            </a:r>
            <a:r>
              <a:rPr lang="es-MX" altLang="es-MX" sz="3200" dirty="0">
                <a:solidFill>
                  <a:schemeClr val="tx1"/>
                </a:solidFill>
                <a:latin typeface="Calibri"/>
                <a:cs typeface="Calibri"/>
              </a:rPr>
              <a:t> en México</a:t>
            </a:r>
            <a:endParaRPr lang="es-MX" altLang="es-MX" sz="3200" dirty="0">
              <a:solidFill>
                <a:schemeClr val="tx1"/>
              </a:solidFill>
              <a:latin typeface="Calibri" panose="020F0502020204030204" pitchFamily="34" charset="0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32593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050">
            <a:extLst>
              <a:ext uri="{FF2B5EF4-FFF2-40B4-BE49-F238E27FC236}">
                <a16:creationId xmlns:a16="http://schemas.microsoft.com/office/drawing/2014/main" id="{3EE9AE28-AFA0-4999-A714-4927C45F3D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718" y="1119323"/>
            <a:ext cx="8508803" cy="550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marL="457200" indent="-457200" algn="l">
              <a:spcBef>
                <a:spcPct val="50000"/>
              </a:spcBef>
              <a:buFont typeface="Arial"/>
              <a:buChar char="•"/>
            </a:pPr>
            <a:r>
              <a:rPr lang="es-MX" altLang="es-MX" sz="3200" dirty="0">
                <a:solidFill>
                  <a:schemeClr val="tx1"/>
                </a:solidFill>
                <a:latin typeface="Calibri"/>
                <a:cs typeface="Calibri"/>
              </a:rPr>
              <a:t>La cuota (precio de 1 escaño) Q = </a:t>
            </a:r>
            <a:r>
              <a:rPr lang="es-MX" altLang="es-MX" sz="3200" dirty="0" err="1">
                <a:solidFill>
                  <a:schemeClr val="tx1"/>
                </a:solidFill>
                <a:latin typeface="Calibri"/>
                <a:cs typeface="Calibri"/>
              </a:rPr>
              <a:t>pob.nal</a:t>
            </a:r>
            <a:r>
              <a:rPr lang="es-MX" altLang="es-MX" sz="3200" dirty="0">
                <a:solidFill>
                  <a:schemeClr val="tx1"/>
                </a:solidFill>
                <a:latin typeface="Calibri"/>
                <a:cs typeface="Calibri"/>
              </a:rPr>
              <a:t> / 300</a:t>
            </a:r>
            <a:endParaRPr lang="es-ES" dirty="0">
              <a:solidFill>
                <a:schemeClr val="tx1"/>
              </a:solidFill>
            </a:endParaRPr>
          </a:p>
          <a:p>
            <a:pPr marL="457200" indent="-457200" algn="l">
              <a:spcBef>
                <a:spcPct val="50000"/>
              </a:spcBef>
              <a:buFont typeface="Arial"/>
              <a:buChar char="•"/>
            </a:pPr>
            <a:r>
              <a:rPr lang="es-MX" altLang="es-MX" sz="3200" dirty="0">
                <a:solidFill>
                  <a:schemeClr val="tx1"/>
                </a:solidFill>
                <a:latin typeface="Calibri"/>
                <a:cs typeface="Calibri"/>
              </a:rPr>
              <a:t>Primera asignación es </a:t>
            </a:r>
            <a:r>
              <a:rPr lang="es-MX" altLang="es-MX" sz="3200" dirty="0" err="1">
                <a:solidFill>
                  <a:schemeClr val="tx1"/>
                </a:solidFill>
                <a:latin typeface="Calibri"/>
                <a:cs typeface="Calibri"/>
              </a:rPr>
              <a:t>pob.edo</a:t>
            </a:r>
            <a:r>
              <a:rPr lang="es-MX" altLang="es-MX" sz="3200" dirty="0">
                <a:solidFill>
                  <a:schemeClr val="tx1"/>
                </a:solidFill>
                <a:latin typeface="Calibri"/>
                <a:cs typeface="Calibri"/>
              </a:rPr>
              <a:t> / Q (redondeado hacia abajo)</a:t>
            </a:r>
          </a:p>
          <a:p>
            <a:pPr marL="457200" indent="-457200" algn="l">
              <a:spcBef>
                <a:spcPct val="50000"/>
              </a:spcBef>
              <a:buFont typeface="Arial"/>
              <a:buChar char="•"/>
            </a:pPr>
            <a:r>
              <a:rPr lang="es-MX" altLang="es-MX" sz="3200" dirty="0">
                <a:solidFill>
                  <a:schemeClr val="tx1"/>
                </a:solidFill>
                <a:latin typeface="Calibri"/>
                <a:cs typeface="Calibri"/>
              </a:rPr>
              <a:t>Dos escaños mínimo a cada estado</a:t>
            </a:r>
          </a:p>
          <a:p>
            <a:pPr marL="457200" indent="-457200" algn="l">
              <a:spcBef>
                <a:spcPct val="50000"/>
              </a:spcBef>
              <a:buFont typeface="Arial"/>
              <a:buChar char="•"/>
            </a:pPr>
            <a:r>
              <a:rPr lang="es-MX" altLang="es-MX" sz="3200" dirty="0">
                <a:solidFill>
                  <a:schemeClr val="tx1"/>
                </a:solidFill>
                <a:latin typeface="Calibri"/>
                <a:cs typeface="Calibri"/>
              </a:rPr>
              <a:t>Sobrantes a estados con restos mayores</a:t>
            </a:r>
          </a:p>
          <a:p>
            <a:pPr algn="l">
              <a:spcBef>
                <a:spcPct val="50000"/>
              </a:spcBef>
            </a:pPr>
            <a:r>
              <a:rPr lang="es-MX" altLang="es-MX" sz="3200" dirty="0">
                <a:solidFill>
                  <a:schemeClr val="tx1"/>
                </a:solidFill>
                <a:latin typeface="Calibri"/>
                <a:cs typeface="Calibri"/>
              </a:rPr>
              <a:t>Debe usarse el censo más reciente... pero</a:t>
            </a:r>
          </a:p>
          <a:p>
            <a:pPr marL="457200" indent="-457200" algn="l">
              <a:spcBef>
                <a:spcPct val="50000"/>
              </a:spcBef>
              <a:buFont typeface="Arial"/>
              <a:buChar char="•"/>
            </a:pPr>
            <a:r>
              <a:rPr lang="es-MX" altLang="es-MX" sz="3200" dirty="0">
                <a:solidFill>
                  <a:schemeClr val="tx1"/>
                </a:solidFill>
                <a:latin typeface="Calibri"/>
                <a:cs typeface="Calibri"/>
              </a:rPr>
              <a:t>Nada obliga a </a:t>
            </a:r>
            <a:r>
              <a:rPr lang="es-MX" altLang="es-MX" sz="3200" dirty="0" err="1">
                <a:solidFill>
                  <a:schemeClr val="tx1"/>
                </a:solidFill>
                <a:latin typeface="Calibri"/>
                <a:cs typeface="Calibri"/>
              </a:rPr>
              <a:t>redistritar</a:t>
            </a:r>
            <a:r>
              <a:rPr lang="es-MX" altLang="es-MX" sz="3200" dirty="0">
                <a:solidFill>
                  <a:schemeClr val="tx1"/>
                </a:solidFill>
                <a:latin typeface="Calibri"/>
                <a:cs typeface="Calibri"/>
              </a:rPr>
              <a:t> lo antes posible</a:t>
            </a:r>
          </a:p>
          <a:p>
            <a:pPr marL="457200" indent="-457200" algn="l">
              <a:spcBef>
                <a:spcPct val="50000"/>
              </a:spcBef>
              <a:buFont typeface="Arial"/>
              <a:buChar char="•"/>
            </a:pPr>
            <a:r>
              <a:rPr lang="es-MX" altLang="es-MX" sz="3200" dirty="0">
                <a:solidFill>
                  <a:schemeClr val="tx1"/>
                </a:solidFill>
                <a:latin typeface="Calibri"/>
                <a:cs typeface="Calibri"/>
              </a:rPr>
              <a:t>7 años de atraso promedio: 1997, 2006, 2018</a:t>
            </a:r>
          </a:p>
        </p:txBody>
      </p:sp>
      <p:sp>
        <p:nvSpPr>
          <p:cNvPr id="5" name="Text Box 2051">
            <a:extLst>
              <a:ext uri="{FF2B5EF4-FFF2-40B4-BE49-F238E27FC236}">
                <a16:creationId xmlns:a16="http://schemas.microsoft.com/office/drawing/2014/main" id="{6224D0D2-328C-4937-A6B9-BA3FA1E130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188" y="304800"/>
            <a:ext cx="7921625" cy="584200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 dirty="0">
                <a:solidFill>
                  <a:schemeClr val="tx1"/>
                </a:solidFill>
                <a:latin typeface="Calibri"/>
                <a:cs typeface="Calibri"/>
              </a:rPr>
              <a:t>El método Hamilton de </a:t>
            </a:r>
            <a:r>
              <a:rPr lang="es-MX" altLang="es-MX" sz="3200" i="1" dirty="0" err="1">
                <a:solidFill>
                  <a:schemeClr val="tx1"/>
                </a:solidFill>
                <a:latin typeface="Calibri"/>
                <a:cs typeface="Calibri"/>
              </a:rPr>
              <a:t>apportionment</a:t>
            </a:r>
            <a:endParaRPr lang="es-MX" altLang="es-MX" sz="3200" i="1" dirty="0" err="1">
              <a:solidFill>
                <a:schemeClr val="tx1"/>
              </a:solidFill>
              <a:latin typeface="Calibri" panose="020F0502020204030204" pitchFamily="34" charset="0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770678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>
            <a:extLst>
              <a:ext uri="{FF2B5EF4-FFF2-40B4-BE49-F238E27FC236}">
                <a16:creationId xmlns:a16="http://schemas.microsoft.com/office/drawing/2014/main" id="{94C93008-F631-491F-83B5-DAAD69A6B6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050" y="836613"/>
            <a:ext cx="7581900" cy="51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folHlink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>
            <a:extLst>
              <a:ext uri="{FF2B5EF4-FFF2-40B4-BE49-F238E27FC236}">
                <a16:creationId xmlns:a16="http://schemas.microsoft.com/office/drawing/2014/main" id="{7C4EF721-6414-47B4-BED9-30E736766B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4175" y="549275"/>
            <a:ext cx="5835650" cy="5759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folHlink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2" descr="Imagen que contiene Texto&#10;&#10;Descripción generada automáticamente">
            <a:extLst>
              <a:ext uri="{FF2B5EF4-FFF2-40B4-BE49-F238E27FC236}">
                <a16:creationId xmlns:a16="http://schemas.microsoft.com/office/drawing/2014/main" id="{1E68D9FB-4617-405B-A096-54FCF1A579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666" y="3886386"/>
            <a:ext cx="7334491" cy="956470"/>
          </a:xfrm>
          <a:prstGeom prst="rect">
            <a:avLst/>
          </a:prstGeom>
        </p:spPr>
      </p:pic>
      <p:sp>
        <p:nvSpPr>
          <p:cNvPr id="4" name="Text Box 2050">
            <a:extLst>
              <a:ext uri="{FF2B5EF4-FFF2-40B4-BE49-F238E27FC236}">
                <a16:creationId xmlns:a16="http://schemas.microsoft.com/office/drawing/2014/main" id="{312B9C02-9AAC-4144-B6A3-D4ADA00D88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718" y="1148260"/>
            <a:ext cx="8508803" cy="4770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marL="514350" indent="-514350" algn="l">
              <a:spcBef>
                <a:spcPct val="50000"/>
              </a:spcBef>
              <a:buAutoNum type="arabicPeriod"/>
            </a:pPr>
            <a:r>
              <a:rPr lang="es-MX" altLang="es-MX" sz="3200" dirty="0">
                <a:solidFill>
                  <a:schemeClr val="tx1"/>
                </a:solidFill>
                <a:latin typeface="Calibri"/>
                <a:cs typeface="Calibri"/>
              </a:rPr>
              <a:t>Distritos no cruzan líneas estatales</a:t>
            </a:r>
          </a:p>
          <a:p>
            <a:pPr marL="514350" indent="-514350" algn="l">
              <a:spcBef>
                <a:spcPct val="50000"/>
              </a:spcBef>
              <a:buAutoNum type="arabicPeriod"/>
            </a:pPr>
            <a:r>
              <a:rPr lang="es-MX" altLang="es-MX" sz="3200" dirty="0">
                <a:solidFill>
                  <a:schemeClr val="tx1"/>
                </a:solidFill>
                <a:latin typeface="Calibri"/>
                <a:cs typeface="Calibri"/>
              </a:rPr>
              <a:t>Optimización automatizada -&gt; propuesta</a:t>
            </a:r>
          </a:p>
          <a:p>
            <a:pPr marL="514350" indent="-514350" algn="l">
              <a:spcBef>
                <a:spcPct val="50000"/>
              </a:spcBef>
              <a:buAutoNum type="arabicPeriod"/>
            </a:pPr>
            <a:r>
              <a:rPr lang="es-MX" altLang="es-MX" sz="3200" dirty="0">
                <a:solidFill>
                  <a:schemeClr val="tx1"/>
                </a:solidFill>
                <a:latin typeface="Calibri"/>
                <a:cs typeface="Calibri"/>
              </a:rPr>
              <a:t>Partidos proponen cambios, deben mejorar el "score"</a:t>
            </a:r>
            <a:br>
              <a:rPr lang="es-MX" altLang="es-MX" sz="3200" dirty="0">
                <a:solidFill>
                  <a:schemeClr val="tx1"/>
                </a:solidFill>
                <a:latin typeface="Calibri"/>
                <a:cs typeface="Calibri"/>
              </a:rPr>
            </a:br>
            <a:br>
              <a:rPr lang="es-MX" altLang="es-MX" sz="3200" dirty="0">
                <a:latin typeface="Calibri"/>
                <a:cs typeface="Calibri"/>
              </a:rPr>
            </a:br>
            <a:br>
              <a:rPr lang="es-MX" altLang="es-MX" sz="3200" dirty="0">
                <a:latin typeface="Calibri"/>
                <a:cs typeface="Calibri"/>
              </a:rPr>
            </a:br>
            <a:endParaRPr lang="es-MX" altLang="es-MX" sz="3200" dirty="0">
              <a:solidFill>
                <a:schemeClr val="tx1"/>
              </a:solidFill>
              <a:latin typeface="Calibri"/>
              <a:cs typeface="Calibri"/>
            </a:endParaRPr>
          </a:p>
          <a:p>
            <a:pPr marL="514350" indent="-514350" algn="l">
              <a:spcBef>
                <a:spcPct val="50000"/>
              </a:spcBef>
              <a:buAutoNum type="arabicPeriod"/>
            </a:pPr>
            <a:r>
              <a:rPr lang="es-MX" altLang="es-MX" sz="3200" dirty="0">
                <a:solidFill>
                  <a:srgbClr val="000000"/>
                </a:solidFill>
                <a:latin typeface="Calibri"/>
                <a:cs typeface="Calibri"/>
              </a:rPr>
              <a:t>Se ha tolerado desviación poblacional +/- 15%!</a:t>
            </a:r>
          </a:p>
        </p:txBody>
      </p:sp>
      <p:sp>
        <p:nvSpPr>
          <p:cNvPr id="6" name="Text Box 2051">
            <a:extLst>
              <a:ext uri="{FF2B5EF4-FFF2-40B4-BE49-F238E27FC236}">
                <a16:creationId xmlns:a16="http://schemas.microsoft.com/office/drawing/2014/main" id="{10043AE8-7D65-4FEE-B872-E4C118D173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188" y="304800"/>
            <a:ext cx="7921625" cy="584200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s-MX" altLang="es-MX" sz="3200" dirty="0" err="1">
                <a:solidFill>
                  <a:schemeClr val="tx1"/>
                </a:solidFill>
                <a:latin typeface="Calibri"/>
                <a:cs typeface="Calibri"/>
              </a:rPr>
              <a:t>Redistritación</a:t>
            </a:r>
            <a:r>
              <a:rPr lang="es-MX" altLang="es-MX" sz="3200" dirty="0">
                <a:solidFill>
                  <a:schemeClr val="tx1"/>
                </a:solidFill>
                <a:latin typeface="Calibri"/>
                <a:cs typeface="Calibri"/>
              </a:rPr>
              <a:t> por expertos desde 1997</a:t>
            </a:r>
          </a:p>
        </p:txBody>
      </p:sp>
    </p:spTree>
    <p:extLst>
      <p:ext uri="{BB962C8B-B14F-4D97-AF65-F5344CB8AC3E}">
        <p14:creationId xmlns:p14="http://schemas.microsoft.com/office/powerpoint/2010/main" val="15522931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>
            <a:extLst>
              <a:ext uri="{FF2B5EF4-FFF2-40B4-BE49-F238E27FC236}">
                <a16:creationId xmlns:a16="http://schemas.microsoft.com/office/drawing/2014/main" id="{D7A3376E-AEE8-44AD-8305-2D4A591D78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750" y="692150"/>
            <a:ext cx="5778500" cy="547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folHlink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>
            <a:extLst>
              <a:ext uri="{FF2B5EF4-FFF2-40B4-BE49-F238E27FC236}">
                <a16:creationId xmlns:a16="http://schemas.microsoft.com/office/drawing/2014/main" id="{CC81AAF9-F5AE-45AE-A80F-9BFC46C431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013" y="1844675"/>
            <a:ext cx="8181975" cy="316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folHlink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Text Box 2050">
            <a:extLst>
              <a:ext uri="{FF2B5EF4-FFF2-40B4-BE49-F238E27FC236}">
                <a16:creationId xmlns:a16="http://schemas.microsoft.com/office/drawing/2014/main" id="{0E2BAFB3-1107-4F19-B98F-78764E6C84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401763"/>
            <a:ext cx="83058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b="1">
                <a:solidFill>
                  <a:schemeClr val="tx1"/>
                </a:solidFill>
                <a:latin typeface="Calibri" panose="020F0502020204030204" pitchFamily="34" charset="0"/>
              </a:rPr>
              <a:t>M&gt;1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, </a:t>
            </a:r>
            <a:r>
              <a:rPr lang="es-MX" altLang="es-MX" sz="3200" b="1">
                <a:solidFill>
                  <a:schemeClr val="tx1"/>
                </a:solidFill>
                <a:latin typeface="Calibri" panose="020F0502020204030204" pitchFamily="34" charset="0"/>
              </a:rPr>
              <a:t>V=M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, ganan los M candidatos más votados</a:t>
            </a:r>
          </a:p>
        </p:txBody>
      </p:sp>
      <p:sp>
        <p:nvSpPr>
          <p:cNvPr id="24579" name="Text Box 2051">
            <a:extLst>
              <a:ext uri="{FF2B5EF4-FFF2-40B4-BE49-F238E27FC236}">
                <a16:creationId xmlns:a16="http://schemas.microsoft.com/office/drawing/2014/main" id="{D2E23D13-3498-48A6-B4F7-3BC1C09D42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95600" y="304800"/>
            <a:ext cx="33528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BV: el </a:t>
            </a:r>
            <a:r>
              <a:rPr lang="es-MX" altLang="es-MX" sz="3200" i="1">
                <a:solidFill>
                  <a:schemeClr val="tx1"/>
                </a:solidFill>
                <a:latin typeface="Calibri" panose="020F0502020204030204" pitchFamily="34" charset="0"/>
              </a:rPr>
              <a:t>block vote</a:t>
            </a:r>
            <a:endParaRPr lang="es-MX" altLang="es-MX" sz="320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87044" name="Text Box 2052">
            <a:extLst>
              <a:ext uri="{FF2B5EF4-FFF2-40B4-BE49-F238E27FC236}">
                <a16:creationId xmlns:a16="http://schemas.microsoft.com/office/drawing/2014/main" id="{A969E20E-8761-407F-90BD-1C21F52D99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2484438"/>
            <a:ext cx="8305800" cy="1554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Se suele votar por individuos y elector no está obligado a usar todos sus votos </a:t>
            </a:r>
            <a:b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Fomenta el </a:t>
            </a:r>
            <a:r>
              <a:rPr lang="es-MX" altLang="es-MX" sz="3200" i="1">
                <a:solidFill>
                  <a:schemeClr val="tx1"/>
                </a:solidFill>
                <a:latin typeface="Calibri" panose="020F0502020204030204" pitchFamily="34" charset="0"/>
              </a:rPr>
              <a:t>personal vote</a:t>
            </a:r>
            <a:endParaRPr lang="es-MX" altLang="es-MX" sz="320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87045" name="Text Box 2053">
            <a:extLst>
              <a:ext uri="{FF2B5EF4-FFF2-40B4-BE49-F238E27FC236}">
                <a16:creationId xmlns:a16="http://schemas.microsoft.com/office/drawing/2014/main" id="{F70B07F6-88EA-43D1-B7D9-BAE973EF5A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4618038"/>
            <a:ext cx="8305800" cy="1554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b="1">
                <a:solidFill>
                  <a:schemeClr val="tx1"/>
                </a:solidFill>
                <a:latin typeface="Calibri" panose="020F0502020204030204" pitchFamily="34" charset="0"/>
              </a:rPr>
              <a:t>Casos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: UK sXIX; hoy Islas Caimán, Malvinas, Kuwait, Laos, Líbano, Palestina, Siria... </a:t>
            </a:r>
            <a:b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Suelen ser sistemas con </a:t>
            </a:r>
            <a:r>
              <a:rPr lang="es-MX" altLang="es-MX" sz="3200" b="1">
                <a:solidFill>
                  <a:schemeClr val="tx1"/>
                </a:solidFill>
                <a:latin typeface="Calibri" panose="020F0502020204030204" pitchFamily="34" charset="0"/>
              </a:rPr>
              <a:t>partidos débiles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042" grpId="0" autoUpdateAnimBg="0"/>
      <p:bldP spid="87044" grpId="0" autoUpdateAnimBg="0"/>
      <p:bldP spid="87045" grpId="0" autoUpdateAnimBg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3">
            <a:extLst>
              <a:ext uri="{FF2B5EF4-FFF2-40B4-BE49-F238E27FC236}">
                <a16:creationId xmlns:a16="http://schemas.microsoft.com/office/drawing/2014/main" id="{8587A652-ED9C-47F3-2C61-CEAD315438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304800"/>
            <a:ext cx="77724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 dirty="0">
                <a:solidFill>
                  <a:schemeClr val="tx1"/>
                </a:solidFill>
                <a:latin typeface="Calibri"/>
                <a:cs typeface="Calibri"/>
              </a:rPr>
              <a:t>Interés reciente (relativamente)</a:t>
            </a:r>
            <a:endParaRPr lang="es-MX" altLang="es-MX" sz="3200" dirty="0">
              <a:solidFill>
                <a:schemeClr val="tx1"/>
              </a:solidFill>
              <a:latin typeface="Calibri" panose="020F0502020204030204" pitchFamily="34" charset="0"/>
              <a:cs typeface="Calibri"/>
            </a:endParaRPr>
          </a:p>
        </p:txBody>
      </p:sp>
      <p:sp>
        <p:nvSpPr>
          <p:cNvPr id="5" name="Text Box 42">
            <a:extLst>
              <a:ext uri="{FF2B5EF4-FFF2-40B4-BE49-F238E27FC236}">
                <a16:creationId xmlns:a16="http://schemas.microsoft.com/office/drawing/2014/main" id="{30F313F6-58EE-5983-CCCC-85276ADB7C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974725"/>
            <a:ext cx="8288338" cy="52322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marL="457200" indent="-4572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marL="0" indent="0" algn="l" eaLnBrk="1" hangingPunct="1">
              <a:spcBef>
                <a:spcPts val="3600"/>
              </a:spcBef>
              <a:spcAft>
                <a:spcPts val="0"/>
              </a:spcAft>
            </a:pPr>
            <a:r>
              <a:rPr lang="es-MX" altLang="es-MX" sz="3200" b="1" dirty="0">
                <a:solidFill>
                  <a:schemeClr val="tx1"/>
                </a:solidFill>
                <a:latin typeface="Calibri"/>
                <a:cs typeface="Calibri"/>
              </a:rPr>
              <a:t>Tan fundamental y aparentemente trivial que la teoría democrática a </a:t>
            </a:r>
            <a:br>
              <a:rPr lang="es-MX" altLang="es-MX" sz="3200" b="1" dirty="0">
                <a:solidFill>
                  <a:schemeClr val="tx1"/>
                </a:solidFill>
                <a:latin typeface="Calibri"/>
                <a:cs typeface="Calibri"/>
              </a:rPr>
            </a:br>
            <a:r>
              <a:rPr lang="es-MX" altLang="es-MX" sz="3200" b="1" dirty="0">
                <a:solidFill>
                  <a:schemeClr val="tx1"/>
                </a:solidFill>
                <a:latin typeface="Calibri"/>
                <a:cs typeface="Calibri"/>
              </a:rPr>
              <a:t>menudo omite su discusión:</a:t>
            </a:r>
            <a:endParaRPr lang="es-MX" altLang="es-MX" sz="3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 eaLnBrk="1" hangingPunct="1">
              <a:spcBef>
                <a:spcPct val="50000"/>
              </a:spcBef>
            </a:pPr>
            <a:r>
              <a:rPr lang="es-MX" altLang="es-MX" sz="3200" dirty="0">
                <a:solidFill>
                  <a:schemeClr val="tx1"/>
                </a:solidFill>
                <a:latin typeface="Calibri"/>
                <a:cs typeface="Calibri"/>
              </a:rPr>
              <a:t>se vota</a:t>
            </a:r>
            <a:endParaRPr lang="es-MX" altLang="es-MX" sz="3200" dirty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pPr algn="l" eaLnBrk="1" hangingPunct="1">
              <a:spcBef>
                <a:spcPct val="50000"/>
              </a:spcBef>
            </a:pPr>
            <a:r>
              <a:rPr lang="es-MX" altLang="es-MX" sz="3200" dirty="0">
                <a:solidFill>
                  <a:schemeClr val="tx1"/>
                </a:solidFill>
                <a:latin typeface="Calibri"/>
                <a:cs typeface="Calibri"/>
              </a:rPr>
              <a:t>se cuenta</a:t>
            </a:r>
            <a:endParaRPr lang="es-MX" altLang="es-MX" sz="3200" dirty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pPr algn="l" eaLnBrk="1" hangingPunct="1">
              <a:spcBef>
                <a:spcPct val="50000"/>
              </a:spcBef>
            </a:pPr>
            <a:r>
              <a:rPr lang="es-MX" altLang="es-MX" sz="3200" dirty="0">
                <a:solidFill>
                  <a:schemeClr val="tx1"/>
                </a:solidFill>
                <a:latin typeface="Calibri"/>
                <a:cs typeface="Calibri"/>
              </a:rPr>
              <a:t>gana el más votado</a:t>
            </a:r>
            <a:endParaRPr lang="es-MX" altLang="es-MX" sz="3200" dirty="0">
              <a:solidFill>
                <a:schemeClr val="tx1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</a:endParaRPr>
          </a:p>
          <a:p>
            <a:pPr marL="0" indent="0" algn="l">
              <a:spcBef>
                <a:spcPts val="3600"/>
              </a:spcBef>
              <a:spcAft>
                <a:spcPts val="0"/>
              </a:spcAft>
            </a:pPr>
            <a:r>
              <a:rPr lang="es-MX" altLang="es-MX" sz="3200" dirty="0">
                <a:solidFill>
                  <a:schemeClr val="tx1"/>
                </a:solidFill>
                <a:latin typeface="Calibri"/>
              </a:rPr>
              <a:t>Paradojas </a:t>
            </a:r>
            <a:r>
              <a:rPr lang="es-MX" altLang="es-MX" sz="3200" i="1" dirty="0">
                <a:solidFill>
                  <a:schemeClr val="tx1"/>
                </a:solidFill>
                <a:latin typeface="Calibri"/>
              </a:rPr>
              <a:t>social </a:t>
            </a:r>
            <a:r>
              <a:rPr lang="es-MX" altLang="es-MX" sz="3200" i="1" dirty="0" err="1">
                <a:solidFill>
                  <a:schemeClr val="tx1"/>
                </a:solidFill>
                <a:latin typeface="Calibri"/>
              </a:rPr>
              <a:t>choice</a:t>
            </a:r>
            <a:r>
              <a:rPr lang="es-MX" altLang="es-MX" sz="3200" dirty="0">
                <a:solidFill>
                  <a:schemeClr val="tx1"/>
                </a:solidFill>
                <a:latin typeface="Calibri"/>
              </a:rPr>
              <a:t>, </a:t>
            </a:r>
            <a:br>
              <a:rPr lang="en-US" dirty="0"/>
            </a:br>
            <a:r>
              <a:rPr lang="es-MX" altLang="es-MX" sz="3200" dirty="0">
                <a:solidFill>
                  <a:schemeClr val="tx1"/>
                </a:solidFill>
                <a:latin typeface="Calibri"/>
                <a:cs typeface="Calibri"/>
              </a:rPr>
              <a:t>diversidad institucional</a:t>
            </a:r>
            <a:endParaRPr lang="es-MX" altLang="es-MX" sz="3200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pic>
        <p:nvPicPr>
          <p:cNvPr id="6" name="Picture 43">
            <a:extLst>
              <a:ext uri="{FF2B5EF4-FFF2-40B4-BE49-F238E27FC236}">
                <a16:creationId xmlns:a16="http://schemas.microsoft.com/office/drawing/2014/main" id="{BDEBD572-1619-5A57-9AFA-FD37D1254C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3050" y="1566636"/>
            <a:ext cx="3671888" cy="2295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Box 44">
            <a:extLst>
              <a:ext uri="{FF2B5EF4-FFF2-40B4-BE49-F238E27FC236}">
                <a16:creationId xmlns:a16="http://schemas.microsoft.com/office/drawing/2014/main" id="{40D1DD7A-D4C3-428D-5216-496EE4888D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92461" y="4148894"/>
            <a:ext cx="4165600" cy="1785104"/>
          </a:xfrm>
          <a:prstGeom prst="rect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2000">
                <a:solidFill>
                  <a:schemeClr val="tx1"/>
                </a:solidFill>
                <a:latin typeface="Calibri" panose="020F0502020204030204" pitchFamily="34" charset="0"/>
              </a:rPr>
              <a:t>Cómputo Xico, Ver 2010</a:t>
            </a:r>
            <a:endParaRPr lang="en-US" altLang="es-MX" sz="2000">
              <a:latin typeface="Calibri" panose="020F0502020204030204" pitchFamily="34" charset="0"/>
            </a:endParaRPr>
          </a:p>
          <a:p>
            <a:pPr algn="l" eaLnBrk="1" hangingPunct="1">
              <a:spcBef>
                <a:spcPct val="50000"/>
              </a:spcBef>
            </a:pPr>
            <a:r>
              <a:rPr lang="en-US" altLang="es-MX" sz="2000">
                <a:solidFill>
                  <a:schemeClr val="accent2"/>
                </a:solidFill>
                <a:latin typeface="Calibri" panose="020F0502020204030204" pitchFamily="34" charset="0"/>
              </a:rPr>
              <a:t>PAN</a:t>
            </a:r>
            <a:r>
              <a:rPr lang="en-US" altLang="es-MX" sz="2000">
                <a:latin typeface="Calibri" panose="020F0502020204030204" pitchFamily="34" charset="0"/>
              </a:rPr>
              <a:t> </a:t>
            </a:r>
            <a:r>
              <a:rPr lang="en-US" altLang="es-MX" sz="2000">
                <a:solidFill>
                  <a:schemeClr val="accent2"/>
                </a:solidFill>
                <a:latin typeface="Calibri" panose="020F0502020204030204" pitchFamily="34" charset="0"/>
              </a:rPr>
              <a:t>			5,074 votos</a:t>
            </a:r>
            <a:r>
              <a:rPr lang="en-US" altLang="es-MX" sz="2000">
                <a:latin typeface="Calibri" panose="020F0502020204030204" pitchFamily="34" charset="0"/>
              </a:rPr>
              <a:t>  </a:t>
            </a:r>
            <a:br>
              <a:rPr lang="en-US" altLang="es-MX" sz="2000">
                <a:latin typeface="Calibri" panose="020F0502020204030204" pitchFamily="34" charset="0"/>
              </a:rPr>
            </a:br>
            <a:r>
              <a:rPr lang="en-US" altLang="es-MX" sz="2000">
                <a:solidFill>
                  <a:srgbClr val="009900"/>
                </a:solidFill>
                <a:latin typeface="Calibri" panose="020F0502020204030204" pitchFamily="34" charset="0"/>
              </a:rPr>
              <a:t>PRI-PVEM-PRV		4,468</a:t>
            </a:r>
            <a:br>
              <a:rPr lang="en-US" altLang="es-MX" sz="2000">
                <a:latin typeface="Calibri" panose="020F0502020204030204" pitchFamily="34" charset="0"/>
              </a:rPr>
            </a:br>
            <a:r>
              <a:rPr lang="en-US" altLang="es-MX" sz="2000">
                <a:solidFill>
                  <a:srgbClr val="FFCC00"/>
                </a:solidFill>
                <a:latin typeface="Calibri" panose="020F0502020204030204" pitchFamily="34" charset="0"/>
              </a:rPr>
              <a:t>PRD-PT-Conver.		1,680</a:t>
            </a:r>
            <a:br>
              <a:rPr lang="en-US" altLang="es-MX" sz="2000">
                <a:solidFill>
                  <a:srgbClr val="FFCC00"/>
                </a:solidFill>
                <a:latin typeface="Calibri" panose="020F0502020204030204" pitchFamily="34" charset="0"/>
              </a:rPr>
            </a:br>
            <a:r>
              <a:rPr lang="en-US" altLang="es-MX" sz="2000">
                <a:solidFill>
                  <a:srgbClr val="66FFFF"/>
                </a:solidFill>
                <a:latin typeface="Calibri" panose="020F0502020204030204" pitchFamily="34" charset="0"/>
              </a:rPr>
              <a:t>PANAL			1,414</a:t>
            </a:r>
            <a:endParaRPr lang="en-US" altLang="es-MX" sz="200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08220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ext Box 2">
            <a:extLst>
              <a:ext uri="{FF2B5EF4-FFF2-40B4-BE49-F238E27FC236}">
                <a16:creationId xmlns:a16="http://schemas.microsoft.com/office/drawing/2014/main" id="{DD7E9ECC-51B2-4AEA-BCEF-EB3166F7D7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6600" y="304800"/>
            <a:ext cx="25908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rgbClr val="009900"/>
                </a:solidFill>
                <a:latin typeface="Calibri" panose="020F0502020204030204" pitchFamily="34" charset="0"/>
              </a:rPr>
              <a:t>Pros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del BV</a:t>
            </a:r>
          </a:p>
        </p:txBody>
      </p:sp>
      <p:sp>
        <p:nvSpPr>
          <p:cNvPr id="89091" name="Text Box 3">
            <a:extLst>
              <a:ext uri="{FF2B5EF4-FFF2-40B4-BE49-F238E27FC236}">
                <a16:creationId xmlns:a16="http://schemas.microsoft.com/office/drawing/2014/main" id="{809C5394-D630-4707-AC11-14ED8B0DCA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676400"/>
            <a:ext cx="8305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Como FPTP, mantiene la posibilidad de premiar o castigar el desempeño individual</a:t>
            </a:r>
          </a:p>
        </p:txBody>
      </p:sp>
      <p:sp>
        <p:nvSpPr>
          <p:cNvPr id="89092" name="Text Box 4">
            <a:extLst>
              <a:ext uri="{FF2B5EF4-FFF2-40B4-BE49-F238E27FC236}">
                <a16:creationId xmlns:a16="http://schemas.microsoft.com/office/drawing/2014/main" id="{1CE27620-94CD-483B-AD9E-FF47AE7AF1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3124200"/>
            <a:ext cx="8305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Premia a los partidos bien organizados y coherentes en un distrito</a:t>
            </a:r>
          </a:p>
        </p:txBody>
      </p:sp>
      <p:sp>
        <p:nvSpPr>
          <p:cNvPr id="89093" name="Text Box 5">
            <a:extLst>
              <a:ext uri="{FF2B5EF4-FFF2-40B4-BE49-F238E27FC236}">
                <a16:creationId xmlns:a16="http://schemas.microsoft.com/office/drawing/2014/main" id="{9BB203A8-805E-4D12-81E7-95EABCD477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4343400"/>
            <a:ext cx="8305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Ceteris paribus, </a:t>
            </a:r>
            <a:r>
              <a:rPr lang="es-MX" altLang="es-MX" sz="3200" i="1">
                <a:solidFill>
                  <a:schemeClr val="tx1"/>
                </a:solidFill>
                <a:latin typeface="Calibri" panose="020F0502020204030204" pitchFamily="34" charset="0"/>
              </a:rPr>
              <a:t>M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&gt;1 reduce sobrerrepresentación del ganador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091" grpId="0" autoUpdateAnimBg="0"/>
      <p:bldP spid="89092" grpId="0" autoUpdateAnimBg="0"/>
      <p:bldP spid="89093" grpId="0" autoUpdateAnimBg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Text Box 2">
            <a:extLst>
              <a:ext uri="{FF2B5EF4-FFF2-40B4-BE49-F238E27FC236}">
                <a16:creationId xmlns:a16="http://schemas.microsoft.com/office/drawing/2014/main" id="{546AC889-AE42-42A8-AD3D-DE45A57F08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371600"/>
            <a:ext cx="8305800" cy="157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Si los seguidores de un partido tienden a votar por partido y no por candidato, exacerba la sobrerrepresentación del ganador</a:t>
            </a:r>
          </a:p>
        </p:txBody>
      </p:sp>
      <p:sp>
        <p:nvSpPr>
          <p:cNvPr id="26627" name="Text Box 3">
            <a:extLst>
              <a:ext uri="{FF2B5EF4-FFF2-40B4-BE49-F238E27FC236}">
                <a16:creationId xmlns:a16="http://schemas.microsoft.com/office/drawing/2014/main" id="{805EA838-8774-43A7-A265-27A8CCAA41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0" y="304800"/>
            <a:ext cx="30480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rgbClr val="CC3300"/>
                </a:solidFill>
                <a:latin typeface="Calibri" panose="020F0502020204030204" pitchFamily="34" charset="0"/>
              </a:rPr>
              <a:t>Contras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del BV</a:t>
            </a:r>
          </a:p>
        </p:txBody>
      </p:sp>
      <p:sp>
        <p:nvSpPr>
          <p:cNvPr id="91140" name="Text Box 4">
            <a:extLst>
              <a:ext uri="{FF2B5EF4-FFF2-40B4-BE49-F238E27FC236}">
                <a16:creationId xmlns:a16="http://schemas.microsoft.com/office/drawing/2014/main" id="{3FCD95CE-DE8B-4D67-BB66-5C6A763FA6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3810000"/>
            <a:ext cx="8305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Promueve competencia intra-partidista, suele debilitar a los partidos y generar mucho </a:t>
            </a:r>
            <a:r>
              <a:rPr lang="es-MX" altLang="es-MX" sz="3200" i="1">
                <a:solidFill>
                  <a:schemeClr val="tx1"/>
                </a:solidFill>
                <a:latin typeface="Calibri" panose="020F0502020204030204" pitchFamily="34" charset="0"/>
              </a:rPr>
              <a:t>pork</a:t>
            </a:r>
            <a:endParaRPr lang="es-MX" altLang="es-MX" sz="320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91141" name="Text Box 5">
            <a:extLst>
              <a:ext uri="{FF2B5EF4-FFF2-40B4-BE49-F238E27FC236}">
                <a16:creationId xmlns:a16="http://schemas.microsoft.com/office/drawing/2014/main" id="{CA747007-759A-44DF-B08F-305CC399E1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5181600"/>
            <a:ext cx="8305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UK, Tailandia y Filipinas abandonaron el BV por estas razones</a:t>
            </a:r>
          </a:p>
        </p:txBody>
      </p:sp>
      <p:sp>
        <p:nvSpPr>
          <p:cNvPr id="91142" name="Text Box 6">
            <a:extLst>
              <a:ext uri="{FF2B5EF4-FFF2-40B4-BE49-F238E27FC236}">
                <a16:creationId xmlns:a16="http://schemas.microsoft.com/office/drawing/2014/main" id="{9E9E3087-4E30-43FD-925A-A69F3F51EC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2895600"/>
            <a:ext cx="83058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(No cuando todos tienen seguidores así…)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138" grpId="0" autoUpdateAnimBg="0"/>
      <p:bldP spid="91140" grpId="0" autoUpdateAnimBg="0"/>
      <p:bldP spid="91141" grpId="0" autoUpdateAnimBg="0"/>
      <p:bldP spid="91142" grpId="0" autoUpdateAnimBg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Text Box 1026">
            <a:extLst>
              <a:ext uri="{FF2B5EF4-FFF2-40B4-BE49-F238E27FC236}">
                <a16:creationId xmlns:a16="http://schemas.microsoft.com/office/drawing/2014/main" id="{BC008F5C-6B47-4233-B4CF-6E74E4919B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371600"/>
            <a:ext cx="8305800" cy="1798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b="1" i="1">
                <a:solidFill>
                  <a:schemeClr val="tx1"/>
                </a:solidFill>
                <a:latin typeface="Calibri" panose="020F0502020204030204" pitchFamily="34" charset="0"/>
              </a:rPr>
              <a:t>M </a:t>
            </a:r>
            <a:r>
              <a:rPr lang="es-MX" altLang="es-MX" sz="3200" b="1">
                <a:solidFill>
                  <a:schemeClr val="tx1"/>
                </a:solidFill>
                <a:latin typeface="Calibri" panose="020F0502020204030204" pitchFamily="34" charset="0"/>
              </a:rPr>
              <a:t>&gt; 1</a:t>
            </a:r>
            <a:br>
              <a:rPr lang="es-MX" altLang="es-MX" sz="3200" b="1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3200" b="1" i="1">
                <a:solidFill>
                  <a:schemeClr val="tx1"/>
                </a:solidFill>
                <a:latin typeface="Calibri" panose="020F0502020204030204" pitchFamily="34" charset="0"/>
              </a:rPr>
              <a:t>V</a:t>
            </a:r>
            <a:r>
              <a:rPr lang="es-MX" altLang="es-MX" sz="3200" b="1">
                <a:solidFill>
                  <a:schemeClr val="tx1"/>
                </a:solidFill>
                <a:latin typeface="Calibri" panose="020F0502020204030204" pitchFamily="34" charset="0"/>
              </a:rPr>
              <a:t> = 1</a:t>
            </a:r>
          </a:p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El partido con más votos se lleva los M escaños</a:t>
            </a:r>
          </a:p>
        </p:txBody>
      </p:sp>
      <p:sp>
        <p:nvSpPr>
          <p:cNvPr id="27651" name="Text Box 1027">
            <a:extLst>
              <a:ext uri="{FF2B5EF4-FFF2-40B4-BE49-F238E27FC236}">
                <a16:creationId xmlns:a16="http://schemas.microsoft.com/office/drawing/2014/main" id="{F3CCB7AC-B717-4503-8744-312D5E775B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7000" y="304800"/>
            <a:ext cx="38100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PBV: </a:t>
            </a:r>
            <a:r>
              <a:rPr lang="es-MX" altLang="es-MX" sz="3200" i="1">
                <a:solidFill>
                  <a:schemeClr val="tx1"/>
                </a:solidFill>
                <a:latin typeface="Calibri" panose="020F0502020204030204" pitchFamily="34" charset="0"/>
              </a:rPr>
              <a:t>party block vote</a:t>
            </a:r>
          </a:p>
        </p:txBody>
      </p:sp>
      <p:sp>
        <p:nvSpPr>
          <p:cNvPr id="93188" name="Text Box 1028">
            <a:extLst>
              <a:ext uri="{FF2B5EF4-FFF2-40B4-BE49-F238E27FC236}">
                <a16:creationId xmlns:a16="http://schemas.microsoft.com/office/drawing/2014/main" id="{5BF5DC38-FF91-435D-9E71-1324838784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3535363"/>
            <a:ext cx="83058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Caso especial de FPTP</a:t>
            </a:r>
          </a:p>
        </p:txBody>
      </p:sp>
      <p:sp>
        <p:nvSpPr>
          <p:cNvPr id="93189" name="Text Box 1029">
            <a:extLst>
              <a:ext uri="{FF2B5EF4-FFF2-40B4-BE49-F238E27FC236}">
                <a16:creationId xmlns:a16="http://schemas.microsoft.com/office/drawing/2014/main" id="{952E42C4-4A00-4A20-AA3D-36760CE89B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4648200"/>
            <a:ext cx="8305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dirty="0">
                <a:solidFill>
                  <a:schemeClr val="tx1"/>
                </a:solidFill>
                <a:latin typeface="Calibri"/>
                <a:cs typeface="Calibri"/>
              </a:rPr>
              <a:t>Casos: Camerún, Chad, </a:t>
            </a:r>
            <a:r>
              <a:rPr lang="es-MX" altLang="es-MX" sz="3200" dirty="0" err="1">
                <a:solidFill>
                  <a:schemeClr val="tx1"/>
                </a:solidFill>
                <a:latin typeface="Calibri"/>
                <a:cs typeface="Calibri"/>
              </a:rPr>
              <a:t>Djibutí</a:t>
            </a:r>
            <a:r>
              <a:rPr lang="es-MX" altLang="es-MX" sz="3200" dirty="0">
                <a:solidFill>
                  <a:schemeClr val="tx1"/>
                </a:solidFill>
                <a:latin typeface="Calibri"/>
                <a:cs typeface="Calibri"/>
              </a:rPr>
              <a:t>, Singapur, </a:t>
            </a:r>
            <a:br>
              <a:rPr lang="es-MX" altLang="es-MX" sz="3200" dirty="0">
                <a:latin typeface="Calibri" panose="020F0502020204030204" pitchFamily="34" charset="0"/>
              </a:rPr>
            </a:br>
            <a:r>
              <a:rPr lang="es-MX" altLang="es-MX" sz="3200" dirty="0">
                <a:solidFill>
                  <a:schemeClr val="tx1"/>
                </a:solidFill>
                <a:latin typeface="Calibri"/>
                <a:cs typeface="Calibri"/>
              </a:rPr>
              <a:t>y </a:t>
            </a:r>
            <a:r>
              <a:rPr lang="es-MX" altLang="es-MX" sz="3200" dirty="0">
                <a:solidFill>
                  <a:srgbClr val="FF0000"/>
                </a:solidFill>
                <a:latin typeface="Calibri"/>
                <a:cs typeface="Calibri"/>
              </a:rPr>
              <a:t>el colegio electoral de EEUU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186" grpId="0" autoUpdateAnimBg="0"/>
      <p:bldP spid="93188" grpId="0" autoUpdateAnimBg="0"/>
      <p:bldP spid="93189" grpId="0" autoUpdateAnimBg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Text Box 2">
            <a:extLst>
              <a:ext uri="{FF2B5EF4-FFF2-40B4-BE49-F238E27FC236}">
                <a16:creationId xmlns:a16="http://schemas.microsoft.com/office/drawing/2014/main" id="{4CC42CF9-309E-4ED5-8948-5AAB8FA3DD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371600"/>
            <a:ext cx="8305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Con </a:t>
            </a:r>
            <a:r>
              <a:rPr lang="es-MX" altLang="es-MX" sz="3200" i="1">
                <a:solidFill>
                  <a:schemeClr val="tx1"/>
                </a:solidFill>
                <a:latin typeface="Calibri" panose="020F0502020204030204" pitchFamily="34" charset="0"/>
              </a:rPr>
              <a:t>M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&gt;1 el partido puede nominar candidatos de distintas facciones del partido</a:t>
            </a:r>
          </a:p>
        </p:txBody>
      </p:sp>
      <p:sp>
        <p:nvSpPr>
          <p:cNvPr id="28675" name="Text Box 3">
            <a:extLst>
              <a:ext uri="{FF2B5EF4-FFF2-40B4-BE49-F238E27FC236}">
                <a16:creationId xmlns:a16="http://schemas.microsoft.com/office/drawing/2014/main" id="{0E372CBB-AD0A-4B05-8DEF-FB16E25CCE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7000" y="304800"/>
            <a:ext cx="38100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rgbClr val="009900"/>
                </a:solidFill>
                <a:latin typeface="Calibri" panose="020F0502020204030204" pitchFamily="34" charset="0"/>
              </a:rPr>
              <a:t>Pros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del PBV</a:t>
            </a:r>
            <a:endParaRPr lang="es-MX" altLang="es-MX" sz="3200" i="1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95236" name="Text Box 4">
            <a:extLst>
              <a:ext uri="{FF2B5EF4-FFF2-40B4-BE49-F238E27FC236}">
                <a16:creationId xmlns:a16="http://schemas.microsoft.com/office/drawing/2014/main" id="{B82FAA3B-4F74-486E-B3FA-921DE7A362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2789238"/>
            <a:ext cx="8305800" cy="1554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Util en caso de tensiones étnicas entre grupos que viven mezclados: permite balancear la representación en cada distrito </a:t>
            </a:r>
          </a:p>
        </p:txBody>
      </p:sp>
      <p:sp>
        <p:nvSpPr>
          <p:cNvPr id="95237" name="Text Box 5">
            <a:extLst>
              <a:ext uri="{FF2B5EF4-FFF2-40B4-BE49-F238E27FC236}">
                <a16:creationId xmlns:a16="http://schemas.microsoft.com/office/drawing/2014/main" id="{EDCFE14B-74B1-4487-8A66-AD82DB6B01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4800600"/>
            <a:ext cx="8305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Lo anterior puede incluso hacerse obligatorio, como en Djibutí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5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5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5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234" grpId="0" autoUpdateAnimBg="0"/>
      <p:bldP spid="95236" grpId="0" autoUpdateAnimBg="0"/>
      <p:bldP spid="95237" grpId="0" autoUpdateAnimBg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2" descr="Mapa&#10;&#10;Descripción generada automáticamente">
            <a:extLst>
              <a:ext uri="{FF2B5EF4-FFF2-40B4-BE49-F238E27FC236}">
                <a16:creationId xmlns:a16="http://schemas.microsoft.com/office/drawing/2014/main" id="{0BCC5C2B-90D2-49A1-AAF4-5A30890EC3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73" y="995971"/>
            <a:ext cx="8974237" cy="488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7324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ext Box 1026">
            <a:extLst>
              <a:ext uri="{FF2B5EF4-FFF2-40B4-BE49-F238E27FC236}">
                <a16:creationId xmlns:a16="http://schemas.microsoft.com/office/drawing/2014/main" id="{88A31C8E-75C4-4D50-A368-C6A1CCB928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304800"/>
            <a:ext cx="73152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Composición étnica de Singapur</a:t>
            </a:r>
          </a:p>
        </p:txBody>
      </p:sp>
      <p:pic>
        <p:nvPicPr>
          <p:cNvPr id="29699" name="Picture 1027" descr="C:\Documents and Settings\emagar\Mis documentos\Mis imágenes\graph51b.gif">
            <a:extLst>
              <a:ext uri="{FF2B5EF4-FFF2-40B4-BE49-F238E27FC236}">
                <a16:creationId xmlns:a16="http://schemas.microsoft.com/office/drawing/2014/main" id="{D7CFD899-EF00-4099-8C57-9904592725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809625"/>
            <a:ext cx="6705600" cy="566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1026" descr="C:\Documents and Settings\emagar\Mis documentos\Mis imágenes\sing1.JPG">
            <a:extLst>
              <a:ext uri="{FF2B5EF4-FFF2-40B4-BE49-F238E27FC236}">
                <a16:creationId xmlns:a16="http://schemas.microsoft.com/office/drawing/2014/main" id="{5BD4466C-58C0-4F0A-B29B-A36219549D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1149350"/>
            <a:ext cx="5181600" cy="3889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7283" name="Picture 1027" descr="C:\Documents and Settings\emagar\Mis documentos\Mis imágenes\sing2.JPG">
            <a:extLst>
              <a:ext uri="{FF2B5EF4-FFF2-40B4-BE49-F238E27FC236}">
                <a16:creationId xmlns:a16="http://schemas.microsoft.com/office/drawing/2014/main" id="{A7F26BCC-7AFC-4C21-8660-629B7078F7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1149350"/>
            <a:ext cx="5181600" cy="3889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7284" name="Picture 1028" descr="C:\Documents and Settings\emagar\Mis documentos\Mis imágenes\sing3.JPG">
            <a:extLst>
              <a:ext uri="{FF2B5EF4-FFF2-40B4-BE49-F238E27FC236}">
                <a16:creationId xmlns:a16="http://schemas.microsoft.com/office/drawing/2014/main" id="{A78CD5D6-7B97-4D06-A757-98EBB1AF1E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1143000"/>
            <a:ext cx="5181600" cy="3889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0725" name="Group 1039">
            <a:extLst>
              <a:ext uri="{FF2B5EF4-FFF2-40B4-BE49-F238E27FC236}">
                <a16:creationId xmlns:a16="http://schemas.microsoft.com/office/drawing/2014/main" id="{8EB48D94-7F61-4C49-B01E-8638A0A211B2}"/>
              </a:ext>
            </a:extLst>
          </p:cNvPr>
          <p:cNvGrpSpPr>
            <a:grpSpLocks/>
          </p:cNvGrpSpPr>
          <p:nvPr/>
        </p:nvGrpSpPr>
        <p:grpSpPr bwMode="auto">
          <a:xfrm>
            <a:off x="5702300" y="4038600"/>
            <a:ext cx="1511300" cy="280988"/>
            <a:chOff x="3592" y="2640"/>
            <a:chExt cx="952" cy="177"/>
          </a:xfrm>
        </p:grpSpPr>
        <p:sp>
          <p:nvSpPr>
            <p:cNvPr id="30731" name="Line 1030">
              <a:extLst>
                <a:ext uri="{FF2B5EF4-FFF2-40B4-BE49-F238E27FC236}">
                  <a16:creationId xmlns:a16="http://schemas.microsoft.com/office/drawing/2014/main" id="{2C835F3A-223D-4AAD-8260-2FA7DB704DE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72" y="2660"/>
              <a:ext cx="322" cy="0"/>
            </a:xfrm>
            <a:prstGeom prst="line">
              <a:avLst/>
            </a:prstGeom>
            <a:noFill/>
            <a:ln w="57150">
              <a:solidFill>
                <a:schemeClr val="hlink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0732" name="Line 1031">
              <a:extLst>
                <a:ext uri="{FF2B5EF4-FFF2-40B4-BE49-F238E27FC236}">
                  <a16:creationId xmlns:a16="http://schemas.microsoft.com/office/drawing/2014/main" id="{D770A9EC-D499-40CA-B9AA-0A29D338A8F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94" y="2660"/>
              <a:ext cx="286" cy="0"/>
            </a:xfrm>
            <a:prstGeom prst="line">
              <a:avLst/>
            </a:prstGeom>
            <a:noFill/>
            <a:ln w="571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0733" name="Text Box 1032">
              <a:extLst>
                <a:ext uri="{FF2B5EF4-FFF2-40B4-BE49-F238E27FC236}">
                  <a16:creationId xmlns:a16="http://schemas.microsoft.com/office/drawing/2014/main" id="{26D75425-9966-463F-8840-C145847BAF8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92" y="2640"/>
              <a:ext cx="179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r>
                <a:rPr lang="es-MX" altLang="es-MX" sz="1200">
                  <a:solidFill>
                    <a:schemeClr val="tx1"/>
                  </a:solidFill>
                  <a:latin typeface="Calibri" panose="020F0502020204030204" pitchFamily="34" charset="0"/>
                </a:rPr>
                <a:t>0</a:t>
              </a:r>
              <a:endParaRPr lang="es-ES" altLang="es-MX" sz="1200">
                <a:solidFill>
                  <a:schemeClr val="tx1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30734" name="Text Box 1033">
              <a:extLst>
                <a:ext uri="{FF2B5EF4-FFF2-40B4-BE49-F238E27FC236}">
                  <a16:creationId xmlns:a16="http://schemas.microsoft.com/office/drawing/2014/main" id="{961121CF-B179-4CFA-B8B4-8EA2F99BA74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17" y="2640"/>
              <a:ext cx="179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r>
                <a:rPr lang="es-MX" altLang="es-MX" sz="1200">
                  <a:solidFill>
                    <a:schemeClr val="tx1"/>
                  </a:solidFill>
                  <a:latin typeface="Calibri" panose="020F0502020204030204" pitchFamily="34" charset="0"/>
                </a:rPr>
                <a:t>3</a:t>
              </a:r>
              <a:endParaRPr lang="es-ES" altLang="es-MX" sz="1200">
                <a:solidFill>
                  <a:schemeClr val="tx1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30735" name="Text Box 1034">
              <a:extLst>
                <a:ext uri="{FF2B5EF4-FFF2-40B4-BE49-F238E27FC236}">
                  <a16:creationId xmlns:a16="http://schemas.microsoft.com/office/drawing/2014/main" id="{53571011-83C6-404B-A091-DF1F85D9004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86" y="2644"/>
              <a:ext cx="358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r>
                <a:rPr lang="es-MX" altLang="es-MX" sz="1200">
                  <a:solidFill>
                    <a:schemeClr val="tx1"/>
                  </a:solidFill>
                  <a:latin typeface="Calibri" panose="020F0502020204030204" pitchFamily="34" charset="0"/>
                </a:rPr>
                <a:t>6km</a:t>
              </a:r>
              <a:endParaRPr lang="es-ES" altLang="es-MX" sz="1200">
                <a:solidFill>
                  <a:schemeClr val="tx1"/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97291" name="Rectangle 1035">
            <a:extLst>
              <a:ext uri="{FF2B5EF4-FFF2-40B4-BE49-F238E27FC236}">
                <a16:creationId xmlns:a16="http://schemas.microsoft.com/office/drawing/2014/main" id="{576FC312-D444-44C9-93F2-F377B2753F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43425" y="3222625"/>
            <a:ext cx="438150" cy="393700"/>
          </a:xfrm>
          <a:prstGeom prst="rect">
            <a:avLst/>
          </a:prstGeom>
          <a:noFill/>
          <a:ln w="38100">
            <a:solidFill>
              <a:srgbClr val="FF33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n-US" altLang="es-MX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30727" name="Text Box 1036">
            <a:extLst>
              <a:ext uri="{FF2B5EF4-FFF2-40B4-BE49-F238E27FC236}">
                <a16:creationId xmlns:a16="http://schemas.microsoft.com/office/drawing/2014/main" id="{56CCCCC0-0CFA-4FB7-A833-6AD4234F3C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7000" y="258763"/>
            <a:ext cx="3810000" cy="579437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El caso de Singapur</a:t>
            </a:r>
            <a:endParaRPr lang="es-MX" altLang="es-MX" sz="3200" i="1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grpSp>
        <p:nvGrpSpPr>
          <p:cNvPr id="3" name="Group 1042">
            <a:extLst>
              <a:ext uri="{FF2B5EF4-FFF2-40B4-BE49-F238E27FC236}">
                <a16:creationId xmlns:a16="http://schemas.microsoft.com/office/drawing/2014/main" id="{32B41957-9403-4876-B6B0-83CA8C90F94A}"/>
              </a:ext>
            </a:extLst>
          </p:cNvPr>
          <p:cNvGrpSpPr>
            <a:grpSpLocks/>
          </p:cNvGrpSpPr>
          <p:nvPr/>
        </p:nvGrpSpPr>
        <p:grpSpPr bwMode="auto">
          <a:xfrm>
            <a:off x="381000" y="5181600"/>
            <a:ext cx="8382000" cy="1219200"/>
            <a:chOff x="240" y="3264"/>
            <a:chExt cx="5280" cy="768"/>
          </a:xfrm>
        </p:grpSpPr>
        <p:graphicFrame>
          <p:nvGraphicFramePr>
            <p:cNvPr id="30729" name="Object 1040">
              <a:extLst>
                <a:ext uri="{FF2B5EF4-FFF2-40B4-BE49-F238E27FC236}">
                  <a16:creationId xmlns:a16="http://schemas.microsoft.com/office/drawing/2014/main" id="{3814B1BF-EAB1-41AE-9E6B-6BC28576C915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40" y="3458"/>
            <a:ext cx="5280" cy="57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Worksheet" r:id="rId5" imgW="3772114" imgH="410084" progId="Excel.Sheet.8">
                    <p:embed/>
                  </p:oleObj>
                </mc:Choice>
                <mc:Fallback>
                  <p:oleObj name="Worksheet" r:id="rId5" imgW="3772114" imgH="410084" progId="Excel.Sheet.8">
                    <p:embed/>
                    <p:pic>
                      <p:nvPicPr>
                        <p:cNvPr id="30729" name="Object 1040">
                          <a:extLst>
                            <a:ext uri="{FF2B5EF4-FFF2-40B4-BE49-F238E27FC236}">
                              <a16:creationId xmlns:a16="http://schemas.microsoft.com/office/drawing/2014/main" id="{3814B1BF-EAB1-41AE-9E6B-6BC28576C915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0" y="3458"/>
                          <a:ext cx="5280" cy="57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0730" name="Text Box 1041">
              <a:extLst>
                <a:ext uri="{FF2B5EF4-FFF2-40B4-BE49-F238E27FC236}">
                  <a16:creationId xmlns:a16="http://schemas.microsoft.com/office/drawing/2014/main" id="{CF283A7C-BF9C-4FDC-85EA-28A52701E87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89" y="3264"/>
              <a:ext cx="196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 sz="1800">
                  <a:latin typeface="Calibri" panose="020F0502020204030204" pitchFamily="34" charset="0"/>
                </a:rPr>
                <a:t>Elección parlamentaria de 1997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7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7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7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291" grpId="0" animBg="1" autoUpdateAnimBg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ext Box 3">
            <a:extLst>
              <a:ext uri="{FF2B5EF4-FFF2-40B4-BE49-F238E27FC236}">
                <a16:creationId xmlns:a16="http://schemas.microsoft.com/office/drawing/2014/main" id="{067A11CE-2DB4-4DF9-ADA2-5D50D85D38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304800"/>
            <a:ext cx="60960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El Colegio Electoral norteamericano</a:t>
            </a:r>
            <a:endParaRPr lang="es-MX" altLang="es-MX" sz="3200" i="1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pic>
        <p:nvPicPr>
          <p:cNvPr id="103428" name="Picture 4" descr="C:\Documents and Settings\emagar.COMUNIDAD_ITAM\My Documents\My Pictures\us-states map.gif">
            <a:extLst>
              <a:ext uri="{FF2B5EF4-FFF2-40B4-BE49-F238E27FC236}">
                <a16:creationId xmlns:a16="http://schemas.microsoft.com/office/drawing/2014/main" id="{4CE666E5-FCC5-4105-AD44-21AF216825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4400" y="1066800"/>
            <a:ext cx="2921000" cy="179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430" name="Text Box 6">
            <a:extLst>
              <a:ext uri="{FF2B5EF4-FFF2-40B4-BE49-F238E27FC236}">
                <a16:creationId xmlns:a16="http://schemas.microsoft.com/office/drawing/2014/main" id="{81901C37-56DE-474A-8920-289FC6902C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62600" y="3219450"/>
            <a:ext cx="3352800" cy="2678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50000"/>
              </a:spcBef>
            </a:pPr>
            <a:r>
              <a:rPr lang="es-MX" altLang="es-MX" dirty="0">
                <a:solidFill>
                  <a:schemeClr val="tx1"/>
                </a:solidFill>
                <a:latin typeface="Calibri"/>
                <a:cs typeface="Calibri"/>
              </a:rPr>
              <a:t> Los 10 estados más </a:t>
            </a:r>
            <a:br>
              <a:rPr lang="es-MX" altLang="es-MX" dirty="0">
                <a:latin typeface="Calibri" panose="020F0502020204030204" pitchFamily="34" charset="0"/>
              </a:rPr>
            </a:br>
            <a:r>
              <a:rPr lang="es-MX" altLang="es-MX" dirty="0">
                <a:solidFill>
                  <a:schemeClr val="tx1"/>
                </a:solidFill>
                <a:latin typeface="Calibri"/>
                <a:cs typeface="Calibri"/>
              </a:rPr>
              <a:t>poblados juntan</a:t>
            </a:r>
            <a:br>
              <a:rPr lang="es-MX" altLang="es-MX" dirty="0">
                <a:latin typeface="Calibri" panose="020F0502020204030204" pitchFamily="34" charset="0"/>
              </a:rPr>
            </a:br>
            <a:r>
              <a:rPr lang="es-MX" altLang="es-MX" dirty="0">
                <a:solidFill>
                  <a:schemeClr val="tx1"/>
                </a:solidFill>
                <a:latin typeface="Calibri"/>
                <a:cs typeface="Calibri"/>
              </a:rPr>
              <a:t>  254 electores </a:t>
            </a:r>
            <a:br>
              <a:rPr lang="es-MX" altLang="es-MX" dirty="0">
                <a:latin typeface="Calibri" panose="020F0502020204030204" pitchFamily="34" charset="0"/>
              </a:rPr>
            </a:br>
            <a:r>
              <a:rPr lang="es-MX" altLang="es-MX" dirty="0">
                <a:solidFill>
                  <a:schemeClr val="tx1"/>
                </a:solidFill>
                <a:latin typeface="Calibri"/>
                <a:cs typeface="Calibri"/>
              </a:rPr>
              <a:t>(270 son mayoría); </a:t>
            </a:r>
            <a:br>
              <a:rPr lang="es-MX" altLang="es-MX" dirty="0">
                <a:latin typeface="Calibri" panose="020F0502020204030204" pitchFamily="34" charset="0"/>
              </a:rPr>
            </a:br>
            <a:r>
              <a:rPr lang="es-MX" altLang="es-MX" dirty="0">
                <a:solidFill>
                  <a:schemeClr val="tx1"/>
                </a:solidFill>
                <a:latin typeface="Calibri"/>
                <a:cs typeface="Calibri"/>
              </a:rPr>
              <a:t>los  20 menos </a:t>
            </a:r>
            <a:br>
              <a:rPr lang="es-MX" altLang="es-MX" dirty="0">
                <a:latin typeface="Calibri" panose="020F0502020204030204" pitchFamily="34" charset="0"/>
              </a:rPr>
            </a:br>
            <a:r>
              <a:rPr lang="es-MX" altLang="es-MX" dirty="0">
                <a:solidFill>
                  <a:schemeClr val="tx1"/>
                </a:solidFill>
                <a:latin typeface="Calibri"/>
                <a:cs typeface="Calibri"/>
              </a:rPr>
              <a:t>poblados, juntos, pesan </a:t>
            </a:r>
            <a:br>
              <a:rPr lang="es-MX" altLang="es-MX" dirty="0">
                <a:latin typeface="Calibri"/>
              </a:rPr>
            </a:br>
            <a:r>
              <a:rPr lang="es-MX" altLang="es-MX" dirty="0">
                <a:solidFill>
                  <a:schemeClr val="tx1"/>
                </a:solidFill>
                <a:latin typeface="Calibri"/>
                <a:cs typeface="Calibri"/>
              </a:rPr>
              <a:t>lo que California</a:t>
            </a:r>
          </a:p>
        </p:txBody>
      </p:sp>
      <p:sp>
        <p:nvSpPr>
          <p:cNvPr id="103432" name="Text Box 8">
            <a:extLst>
              <a:ext uri="{FF2B5EF4-FFF2-40B4-BE49-F238E27FC236}">
                <a16:creationId xmlns:a16="http://schemas.microsoft.com/office/drawing/2014/main" id="{01F2902A-5203-4BB7-9C30-08E349EDA0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6186488"/>
            <a:ext cx="7696200" cy="519112"/>
          </a:xfrm>
          <a:prstGeom prst="rect">
            <a:avLst/>
          </a:prstGeom>
          <a:solidFill>
            <a:srgbClr val="FFCC00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  <a:t>Los electores de cada estado son electos por PBV</a:t>
            </a:r>
          </a:p>
        </p:txBody>
      </p:sp>
      <p:sp>
        <p:nvSpPr>
          <p:cNvPr id="31751" name="AutoShape 10">
            <a:hlinkClick r:id="" action="ppaction://hlinkshowjump?jump=lastslideviewed" highlightClick="1"/>
            <a:extLst>
              <a:ext uri="{FF2B5EF4-FFF2-40B4-BE49-F238E27FC236}">
                <a16:creationId xmlns:a16="http://schemas.microsoft.com/office/drawing/2014/main" id="{B0501C11-6189-41A6-AC6F-ED79ADC8B7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34400" y="6248400"/>
            <a:ext cx="381000" cy="381000"/>
          </a:xfrm>
          <a:prstGeom prst="actionButtonReturn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MX" altLang="es-MX">
              <a:latin typeface="Calibri" panose="020F0502020204030204" pitchFamily="34" charset="0"/>
            </a:endParaRPr>
          </a:p>
        </p:txBody>
      </p:sp>
      <p:pic>
        <p:nvPicPr>
          <p:cNvPr id="3" name="Imagen 2" descr="Mapa&#10;&#10;Descripción generada automáticamente">
            <a:extLst>
              <a:ext uri="{FF2B5EF4-FFF2-40B4-BE49-F238E27FC236}">
                <a16:creationId xmlns:a16="http://schemas.microsoft.com/office/drawing/2014/main" id="{B86F2BD8-011B-8B1B-89EE-1D1EA4C7E7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841" y="1163244"/>
            <a:ext cx="4572000" cy="333509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03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430" grpId="0" autoUpdateAnimBg="0"/>
      <p:bldP spid="103432" grpId="0" animBg="1" autoUpdateAnimBg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1026" descr="C:\My Documents\1new\itam\clases\pc2 a05\newmex.jpg">
            <a:extLst>
              <a:ext uri="{FF2B5EF4-FFF2-40B4-BE49-F238E27FC236}">
                <a16:creationId xmlns:a16="http://schemas.microsoft.com/office/drawing/2014/main" id="{DFE0F0A7-DBB4-424B-9DF9-6A3071E5AE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149225"/>
            <a:ext cx="4021137" cy="663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 Box 6">
            <a:extLst>
              <a:ext uri="{FF2B5EF4-FFF2-40B4-BE49-F238E27FC236}">
                <a16:creationId xmlns:a16="http://schemas.microsoft.com/office/drawing/2014/main" id="{D345B1A3-C766-4E30-AA17-3E762CEEA6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62600" y="3219450"/>
            <a:ext cx="3352800" cy="12001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itchFamily="18" charset="0"/>
              </a:defRPr>
            </a:lvl9pPr>
          </a:lstStyle>
          <a:p>
            <a:pPr algn="r" eaLnBrk="1" hangingPunct="1">
              <a:spcBef>
                <a:spcPct val="50000"/>
              </a:spcBef>
              <a:defRPr/>
            </a:pPr>
            <a:r>
              <a:rPr lang="es-MX" altLang="es-MX" dirty="0">
                <a:solidFill>
                  <a:schemeClr val="accent2">
                    <a:lumMod val="75000"/>
                  </a:schemeClr>
                </a:solidFill>
                <a:latin typeface="Calibri" pitchFamily="34" charset="0"/>
                <a:hlinkClick r:id="rId3"/>
              </a:rPr>
              <a:t>http://projects.fivethirtyeight.com/2016-election-forecast/</a:t>
            </a:r>
            <a:r>
              <a:rPr lang="es-MX" altLang="es-MX" dirty="0">
                <a:solidFill>
                  <a:schemeClr val="accent2">
                    <a:lumMod val="75000"/>
                  </a:schemeClr>
                </a:solidFill>
                <a:latin typeface="Calibri" pitchFamily="34" charset="0"/>
              </a:rPr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 autoUpdateAnimBg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Diagrama&#10;&#10;Descripción generada automáticamente">
            <a:extLst>
              <a:ext uri="{FF2B5EF4-FFF2-40B4-BE49-F238E27FC236}">
                <a16:creationId xmlns:a16="http://schemas.microsoft.com/office/drawing/2014/main" id="{14280833-4228-5D8E-6F3D-C6F2D2998A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3987" y="623887"/>
            <a:ext cx="6296025" cy="561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8158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ext Box 2">
            <a:extLst>
              <a:ext uri="{FF2B5EF4-FFF2-40B4-BE49-F238E27FC236}">
                <a16:creationId xmlns:a16="http://schemas.microsoft.com/office/drawing/2014/main" id="{43CE6612-B0F3-4918-A0BB-5CB10D3D7D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685003"/>
            <a:ext cx="8305800" cy="20621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dirty="0">
                <a:solidFill>
                  <a:schemeClr val="tx1"/>
                </a:solidFill>
                <a:latin typeface="Calibri"/>
                <a:cs typeface="Calibri"/>
              </a:rPr>
              <a:t>Desde Mill (cuando menos), </a:t>
            </a:r>
            <a:br>
              <a:rPr lang="es-MX" altLang="es-MX" sz="3200" dirty="0">
                <a:latin typeface="Calibri" panose="020F0502020204030204" pitchFamily="34" charset="0"/>
              </a:rPr>
            </a:br>
            <a:r>
              <a:rPr lang="es-MX" altLang="es-MX" sz="3200" dirty="0">
                <a:solidFill>
                  <a:schemeClr val="tx1"/>
                </a:solidFill>
                <a:latin typeface="Calibri"/>
                <a:cs typeface="Calibri"/>
              </a:rPr>
              <a:t>llamados recurrentes para </a:t>
            </a:r>
            <a:br>
              <a:rPr lang="es-MX" altLang="es-MX" sz="3200" dirty="0">
                <a:latin typeface="Calibri" panose="020F0502020204030204" pitchFamily="34" charset="0"/>
              </a:rPr>
            </a:br>
            <a:r>
              <a:rPr lang="es-MX" altLang="es-MX" sz="3200" dirty="0">
                <a:solidFill>
                  <a:schemeClr val="tx1"/>
                </a:solidFill>
                <a:latin typeface="Calibri"/>
                <a:cs typeface="Calibri"/>
              </a:rPr>
              <a:t>reformar el </a:t>
            </a:r>
            <a:r>
              <a:rPr lang="es-MX" altLang="es-MX" sz="3200" i="1" dirty="0" err="1">
                <a:solidFill>
                  <a:schemeClr val="tx1"/>
                </a:solidFill>
                <a:latin typeface="Calibri"/>
                <a:cs typeface="Calibri"/>
              </a:rPr>
              <a:t>First</a:t>
            </a:r>
            <a:r>
              <a:rPr lang="es-MX" altLang="es-MX" sz="3200" i="1" dirty="0">
                <a:solidFill>
                  <a:schemeClr val="tx1"/>
                </a:solidFill>
                <a:latin typeface="Calibri"/>
                <a:cs typeface="Calibri"/>
              </a:rPr>
              <a:t>-</a:t>
            </a:r>
            <a:r>
              <a:rPr lang="es-MX" altLang="es-MX" sz="3200" i="1" dirty="0" err="1">
                <a:solidFill>
                  <a:schemeClr val="tx1"/>
                </a:solidFill>
                <a:latin typeface="Calibri"/>
                <a:cs typeface="Calibri"/>
              </a:rPr>
              <a:t>past</a:t>
            </a:r>
            <a:r>
              <a:rPr lang="es-MX" altLang="es-MX" sz="3200" i="1" dirty="0">
                <a:solidFill>
                  <a:schemeClr val="tx1"/>
                </a:solidFill>
                <a:latin typeface="Calibri"/>
                <a:cs typeface="Calibri"/>
              </a:rPr>
              <a:t>-</a:t>
            </a:r>
            <a:r>
              <a:rPr lang="es-MX" altLang="es-MX" sz="3200" i="1" dirty="0" err="1">
                <a:solidFill>
                  <a:schemeClr val="tx1"/>
                </a:solidFill>
                <a:latin typeface="Calibri"/>
                <a:cs typeface="Calibri"/>
              </a:rPr>
              <a:t>the</a:t>
            </a:r>
            <a:r>
              <a:rPr lang="es-MX" altLang="es-MX" sz="3200" i="1" dirty="0">
                <a:solidFill>
                  <a:schemeClr val="tx1"/>
                </a:solidFill>
                <a:latin typeface="Calibri"/>
                <a:cs typeface="Calibri"/>
              </a:rPr>
              <a:t>-post</a:t>
            </a:r>
            <a:r>
              <a:rPr lang="es-MX" altLang="es-MX" sz="320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br>
              <a:rPr lang="es-MX" altLang="es-MX" sz="3200" dirty="0">
                <a:latin typeface="Calibri" panose="020F0502020204030204" pitchFamily="34" charset="0"/>
              </a:rPr>
            </a:br>
            <a:r>
              <a:rPr lang="es-MX" altLang="es-MX" sz="3200" dirty="0">
                <a:solidFill>
                  <a:schemeClr val="tx1"/>
                </a:solidFill>
                <a:latin typeface="Calibri"/>
                <a:cs typeface="Calibri"/>
              </a:rPr>
              <a:t>británico</a:t>
            </a:r>
          </a:p>
        </p:txBody>
      </p:sp>
      <p:sp>
        <p:nvSpPr>
          <p:cNvPr id="5123" name="Text Box 3">
            <a:extLst>
              <a:ext uri="{FF2B5EF4-FFF2-40B4-BE49-F238E27FC236}">
                <a16:creationId xmlns:a16="http://schemas.microsoft.com/office/drawing/2014/main" id="{D90DE844-FEAD-4A7E-AFB9-893799C11E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400" y="304800"/>
            <a:ext cx="65532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El SE puede tergiversar las mayorías</a:t>
            </a:r>
          </a:p>
        </p:txBody>
      </p:sp>
      <p:sp>
        <p:nvSpPr>
          <p:cNvPr id="8196" name="Text Box 4">
            <a:extLst>
              <a:ext uri="{FF2B5EF4-FFF2-40B4-BE49-F238E27FC236}">
                <a16:creationId xmlns:a16="http://schemas.microsoft.com/office/drawing/2014/main" id="{155AF094-D195-46D9-8E8E-C8D3AF9FA0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4876800"/>
            <a:ext cx="8305800" cy="157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dirty="0">
                <a:solidFill>
                  <a:schemeClr val="tx1"/>
                </a:solidFill>
                <a:latin typeface="Calibri"/>
                <a:cs typeface="Calibri"/>
              </a:rPr>
              <a:t>No son raros los gobiernos que cuentan con el apoyo de una minoría, pero el ganador lo obtiene todo... </a:t>
            </a:r>
            <a:r>
              <a:rPr lang="es-MX" altLang="es-MX" sz="3200" dirty="0" err="1">
                <a:solidFill>
                  <a:schemeClr val="tx1"/>
                </a:solidFill>
                <a:latin typeface="Calibri"/>
                <a:cs typeface="Calibri"/>
              </a:rPr>
              <a:t>Lijphart</a:t>
            </a:r>
            <a:endParaRPr lang="es-MX" altLang="es-MX" sz="3200" dirty="0" err="1">
              <a:solidFill>
                <a:schemeClr val="tx1"/>
              </a:solidFill>
              <a:latin typeface="Calibri" panose="020F0502020204030204" pitchFamily="34" charset="0"/>
              <a:cs typeface="Calibri"/>
            </a:endParaRPr>
          </a:p>
        </p:txBody>
      </p:sp>
      <p:grpSp>
        <p:nvGrpSpPr>
          <p:cNvPr id="2" name="Group 6">
            <a:extLst>
              <a:ext uri="{FF2B5EF4-FFF2-40B4-BE49-F238E27FC236}">
                <a16:creationId xmlns:a16="http://schemas.microsoft.com/office/drawing/2014/main" id="{13A1BF99-77A7-4FB4-8627-16C8B47F5CE4}"/>
              </a:ext>
            </a:extLst>
          </p:cNvPr>
          <p:cNvGrpSpPr>
            <a:grpSpLocks/>
          </p:cNvGrpSpPr>
          <p:nvPr/>
        </p:nvGrpSpPr>
        <p:grpSpPr bwMode="auto">
          <a:xfrm>
            <a:off x="6553200" y="1066800"/>
            <a:ext cx="2362200" cy="3657600"/>
            <a:chOff x="4128" y="9"/>
            <a:chExt cx="1488" cy="2304"/>
          </a:xfrm>
        </p:grpSpPr>
        <p:sp>
          <p:nvSpPr>
            <p:cNvPr id="5128" name="Rectangle 7">
              <a:extLst>
                <a:ext uri="{FF2B5EF4-FFF2-40B4-BE49-F238E27FC236}">
                  <a16:creationId xmlns:a16="http://schemas.microsoft.com/office/drawing/2014/main" id="{CA35ADDC-5A21-4945-B02D-00B77874E8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8" y="9"/>
              <a:ext cx="1488" cy="2304"/>
            </a:xfrm>
            <a:prstGeom prst="rect">
              <a:avLst/>
            </a:prstGeom>
            <a:solidFill>
              <a:srgbClr val="99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s-MX" altLang="es-MX">
                <a:latin typeface="Calibri" panose="020F0502020204030204" pitchFamily="34" charset="0"/>
              </a:endParaRPr>
            </a:p>
          </p:txBody>
        </p:sp>
        <p:pic>
          <p:nvPicPr>
            <p:cNvPr id="5129" name="Picture 8" descr="C:\Documents and Settings\emagar.COMUNIDAD_ITAM\My Documents\My Pictures\millphoto.gif">
              <a:extLst>
                <a:ext uri="{FF2B5EF4-FFF2-40B4-BE49-F238E27FC236}">
                  <a16:creationId xmlns:a16="http://schemas.microsoft.com/office/drawing/2014/main" id="{A5D14ACC-A8BA-432E-8B23-ACBE20A23E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24" y="144"/>
              <a:ext cx="1296" cy="2167"/>
            </a:xfrm>
            <a:prstGeom prst="rect">
              <a:avLst/>
            </a:prstGeom>
            <a:solidFill>
              <a:srgbClr val="99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130" name="Rectangle 9">
              <a:extLst>
                <a:ext uri="{FF2B5EF4-FFF2-40B4-BE49-F238E27FC236}">
                  <a16:creationId xmlns:a16="http://schemas.microsoft.com/office/drawing/2014/main" id="{E6563E4C-60F7-4D68-8307-768DBE3D21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8" y="1776"/>
              <a:ext cx="1488" cy="537"/>
            </a:xfrm>
            <a:prstGeom prst="rect">
              <a:avLst/>
            </a:prstGeom>
            <a:solidFill>
              <a:srgbClr val="99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s-MX" altLang="es-MX">
                <a:latin typeface="Calibri" panose="020F0502020204030204" pitchFamily="34" charset="0"/>
              </a:endParaRPr>
            </a:p>
          </p:txBody>
        </p:sp>
        <p:sp>
          <p:nvSpPr>
            <p:cNvPr id="5131" name="Text Box 10">
              <a:extLst>
                <a:ext uri="{FF2B5EF4-FFF2-40B4-BE49-F238E27FC236}">
                  <a16:creationId xmlns:a16="http://schemas.microsoft.com/office/drawing/2014/main" id="{0186C30C-98E2-42AF-AC20-3D025907BB9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24" y="1786"/>
              <a:ext cx="1248" cy="518"/>
            </a:xfrm>
            <a:prstGeom prst="rect">
              <a:avLst/>
            </a:prstGeom>
            <a:solidFill>
              <a:srgbClr val="99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>
                  <a:solidFill>
                    <a:srgbClr val="FFCC00"/>
                  </a:solidFill>
                  <a:latin typeface="Calibri" panose="020F0502020204030204" pitchFamily="34" charset="0"/>
                </a:rPr>
                <a:t>J.S. Mill</a:t>
              </a:r>
              <a:br>
                <a:rPr lang="en-US" altLang="es-MX">
                  <a:solidFill>
                    <a:srgbClr val="FFCC00"/>
                  </a:solidFill>
                  <a:latin typeface="Calibri" panose="020F0502020204030204" pitchFamily="34" charset="0"/>
                </a:rPr>
              </a:br>
              <a:r>
                <a:rPr lang="en-US" altLang="es-MX">
                  <a:solidFill>
                    <a:srgbClr val="FFCC00"/>
                  </a:solidFill>
                  <a:latin typeface="Calibri" panose="020F0502020204030204" pitchFamily="34" charset="0"/>
                </a:rPr>
                <a:t>1806-73</a:t>
              </a:r>
              <a:endParaRPr lang="es-ES" altLang="es-MX">
                <a:solidFill>
                  <a:srgbClr val="FFCC00"/>
                </a:solidFill>
                <a:latin typeface="Calibri" panose="020F0502020204030204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6" grpId="0" autoUpdateAnimBg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Text Box 2">
            <a:extLst>
              <a:ext uri="{FF2B5EF4-FFF2-40B4-BE49-F238E27FC236}">
                <a16:creationId xmlns:a16="http://schemas.microsoft.com/office/drawing/2014/main" id="{9786B7C5-0E77-4D70-8606-CA9C216B2C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4650" y="1371600"/>
            <a:ext cx="8458200" cy="51911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  <a:t>Elección 2004</a:t>
            </a:r>
          </a:p>
        </p:txBody>
      </p:sp>
      <p:sp>
        <p:nvSpPr>
          <p:cNvPr id="33795" name="Text Box 3">
            <a:extLst>
              <a:ext uri="{FF2B5EF4-FFF2-40B4-BE49-F238E27FC236}">
                <a16:creationId xmlns:a16="http://schemas.microsoft.com/office/drawing/2014/main" id="{79D690C7-13B3-49AB-9FD0-9E5E7E08B7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304800"/>
            <a:ext cx="79248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Dos elecciones presidenciales en EEUU</a:t>
            </a:r>
            <a:endParaRPr lang="es-MX" altLang="es-MX" sz="3200" i="1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graphicFrame>
        <p:nvGraphicFramePr>
          <p:cNvPr id="104452" name="Object 4">
            <a:extLst>
              <a:ext uri="{FF2B5EF4-FFF2-40B4-BE49-F238E27FC236}">
                <a16:creationId xmlns:a16="http://schemas.microsoft.com/office/drawing/2014/main" id="{C4C55E3B-67A2-4E60-B4C4-724A240C596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74650" y="1966913"/>
          <a:ext cx="8464550" cy="72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5791471" imgH="495488" progId="Excel.Sheet.8">
                  <p:embed/>
                </p:oleObj>
              </mc:Choice>
              <mc:Fallback>
                <p:oleObj name="Worksheet" r:id="rId2" imgW="5791471" imgH="495488" progId="Excel.Sheet.8">
                  <p:embed/>
                  <p:pic>
                    <p:nvPicPr>
                      <p:cNvPr id="104452" name="Object 4">
                        <a:extLst>
                          <a:ext uri="{FF2B5EF4-FFF2-40B4-BE49-F238E27FC236}">
                            <a16:creationId xmlns:a16="http://schemas.microsoft.com/office/drawing/2014/main" id="{C4C55E3B-67A2-4E60-B4C4-724A240C596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4650" y="1966913"/>
                        <a:ext cx="8464550" cy="723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4453" name="Object 5">
            <a:extLst>
              <a:ext uri="{FF2B5EF4-FFF2-40B4-BE49-F238E27FC236}">
                <a16:creationId xmlns:a16="http://schemas.microsoft.com/office/drawing/2014/main" id="{BFD44E2C-8A38-4890-84D1-D36497DD4D1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74650" y="3795713"/>
          <a:ext cx="8458200" cy="72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4" imgW="5791471" imgH="495488" progId="Excel.Sheet.8">
                  <p:embed/>
                </p:oleObj>
              </mc:Choice>
              <mc:Fallback>
                <p:oleObj name="Worksheet" r:id="rId4" imgW="5791471" imgH="495488" progId="Excel.Sheet.8">
                  <p:embed/>
                  <p:pic>
                    <p:nvPicPr>
                      <p:cNvPr id="104453" name="Object 5">
                        <a:extLst>
                          <a:ext uri="{FF2B5EF4-FFF2-40B4-BE49-F238E27FC236}">
                            <a16:creationId xmlns:a16="http://schemas.microsoft.com/office/drawing/2014/main" id="{BFD44E2C-8A38-4890-84D1-D36497DD4D1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4650" y="3795713"/>
                        <a:ext cx="8458200" cy="723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4454" name="Text Box 6">
            <a:extLst>
              <a:ext uri="{FF2B5EF4-FFF2-40B4-BE49-F238E27FC236}">
                <a16:creationId xmlns:a16="http://schemas.microsoft.com/office/drawing/2014/main" id="{A7391A71-78E8-4DB6-9912-C2AE4F41F9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4650" y="3200400"/>
            <a:ext cx="8458200" cy="51911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  <a:t>Elección 2000</a:t>
            </a:r>
          </a:p>
        </p:txBody>
      </p:sp>
      <p:sp>
        <p:nvSpPr>
          <p:cNvPr id="104455" name="Oval 7">
            <a:extLst>
              <a:ext uri="{FF2B5EF4-FFF2-40B4-BE49-F238E27FC236}">
                <a16:creationId xmlns:a16="http://schemas.microsoft.com/office/drawing/2014/main" id="{36AB7D41-5EC9-4757-8234-04DC01336C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76600" y="2043113"/>
            <a:ext cx="685800" cy="914400"/>
          </a:xfrm>
          <a:prstGeom prst="ellipse">
            <a:avLst/>
          </a:prstGeom>
          <a:noFill/>
          <a:ln w="38100">
            <a:solidFill>
              <a:srgbClr val="FF00FF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MX" altLang="es-MX">
              <a:latin typeface="Calibri" panose="020F0502020204030204" pitchFamily="34" charset="0"/>
            </a:endParaRPr>
          </a:p>
        </p:txBody>
      </p:sp>
      <p:sp>
        <p:nvSpPr>
          <p:cNvPr id="104456" name="Oval 8">
            <a:extLst>
              <a:ext uri="{FF2B5EF4-FFF2-40B4-BE49-F238E27FC236}">
                <a16:creationId xmlns:a16="http://schemas.microsoft.com/office/drawing/2014/main" id="{D05A8824-47FD-473D-92E6-3A68A5689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76600" y="4176713"/>
            <a:ext cx="685800" cy="457200"/>
          </a:xfrm>
          <a:prstGeom prst="ellipse">
            <a:avLst/>
          </a:prstGeom>
          <a:noFill/>
          <a:ln w="38100">
            <a:solidFill>
              <a:srgbClr val="FF00FF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MX" altLang="es-MX">
              <a:latin typeface="Calibri" panose="020F0502020204030204" pitchFamily="34" charset="0"/>
            </a:endParaRPr>
          </a:p>
        </p:txBody>
      </p:sp>
      <p:sp>
        <p:nvSpPr>
          <p:cNvPr id="104457" name="Oval 9">
            <a:extLst>
              <a:ext uri="{FF2B5EF4-FFF2-40B4-BE49-F238E27FC236}">
                <a16:creationId xmlns:a16="http://schemas.microsoft.com/office/drawing/2014/main" id="{24EA8A38-A6B4-4B5C-9B4A-2E72A37C9C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68900" y="3910013"/>
            <a:ext cx="685800" cy="457200"/>
          </a:xfrm>
          <a:prstGeom prst="ellipse">
            <a:avLst/>
          </a:prstGeom>
          <a:noFill/>
          <a:ln w="38100">
            <a:solidFill>
              <a:srgbClr val="FF00FF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MX" altLang="es-MX">
              <a:latin typeface="Calibri" panose="020F0502020204030204" pitchFamily="34" charset="0"/>
            </a:endParaRPr>
          </a:p>
        </p:txBody>
      </p:sp>
      <p:sp>
        <p:nvSpPr>
          <p:cNvPr id="104458" name="Text Box 10">
            <a:extLst>
              <a:ext uri="{FF2B5EF4-FFF2-40B4-BE49-F238E27FC236}">
                <a16:creationId xmlns:a16="http://schemas.microsoft.com/office/drawing/2014/main" id="{CEFA981C-78D6-43CA-B022-7CFB3FD43B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5029200"/>
            <a:ext cx="8305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Florida definió la elección a favor de Bush por un puñado de votos...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4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044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044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044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7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044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044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044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44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0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44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044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044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044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7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044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044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044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044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450" grpId="0" animBg="1" autoUpdateAnimBg="0"/>
      <p:bldP spid="104454" grpId="0" animBg="1" autoUpdateAnimBg="0"/>
      <p:bldP spid="104455" grpId="0" animBg="1"/>
      <p:bldP spid="104456" grpId="0" animBg="1"/>
      <p:bldP spid="104457" grpId="0" animBg="1"/>
      <p:bldP spid="104458" grpId="0" autoUpdateAnimBg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Text Box 2">
            <a:extLst>
              <a:ext uri="{FF2B5EF4-FFF2-40B4-BE49-F238E27FC236}">
                <a16:creationId xmlns:a16="http://schemas.microsoft.com/office/drawing/2014/main" id="{2ECDCDAD-38F1-4591-A192-8EA922F454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447800"/>
            <a:ext cx="83058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Hereda las desventajas de FPTP</a:t>
            </a:r>
          </a:p>
        </p:txBody>
      </p:sp>
      <p:sp>
        <p:nvSpPr>
          <p:cNvPr id="34819" name="Text Box 3">
            <a:extLst>
              <a:ext uri="{FF2B5EF4-FFF2-40B4-BE49-F238E27FC236}">
                <a16:creationId xmlns:a16="http://schemas.microsoft.com/office/drawing/2014/main" id="{22E2CEB6-474A-42A9-AE74-FF6C30946C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7000" y="304800"/>
            <a:ext cx="38100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rgbClr val="CC3300"/>
                </a:solidFill>
                <a:latin typeface="Calibri" panose="020F0502020204030204" pitchFamily="34" charset="0"/>
              </a:rPr>
              <a:t>Contras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del PBV</a:t>
            </a:r>
            <a:endParaRPr lang="es-MX" altLang="es-MX" sz="3200" i="1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106500" name="Text Box 4">
            <a:extLst>
              <a:ext uri="{FF2B5EF4-FFF2-40B4-BE49-F238E27FC236}">
                <a16:creationId xmlns:a16="http://schemas.microsoft.com/office/drawing/2014/main" id="{C8F480D9-98A5-44C5-B334-5E306199E0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2514600"/>
            <a:ext cx="83058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Si hay </a:t>
            </a:r>
            <a:r>
              <a:rPr lang="es-MX" altLang="es-MX" sz="3200" i="1">
                <a:solidFill>
                  <a:schemeClr val="tx1"/>
                </a:solidFill>
                <a:latin typeface="Calibri" panose="020F0502020204030204" pitchFamily="34" charset="0"/>
              </a:rPr>
              <a:t>malapportionment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, son incluso peores</a:t>
            </a:r>
          </a:p>
        </p:txBody>
      </p:sp>
      <p:sp>
        <p:nvSpPr>
          <p:cNvPr id="106501" name="Text Box 5">
            <a:extLst>
              <a:ext uri="{FF2B5EF4-FFF2-40B4-BE49-F238E27FC236}">
                <a16:creationId xmlns:a16="http://schemas.microsoft.com/office/drawing/2014/main" id="{D319EB71-3BCA-4A71-9542-E9745B9811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3505200"/>
            <a:ext cx="8305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Como en Florida 2000, pequeño error/fraude puede tener consecuencias enormes</a:t>
            </a:r>
          </a:p>
        </p:txBody>
      </p:sp>
      <p:grpSp>
        <p:nvGrpSpPr>
          <p:cNvPr id="2" name="Group 9">
            <a:extLst>
              <a:ext uri="{FF2B5EF4-FFF2-40B4-BE49-F238E27FC236}">
                <a16:creationId xmlns:a16="http://schemas.microsoft.com/office/drawing/2014/main" id="{36F51D61-0924-4965-BDDF-18A309319152}"/>
              </a:ext>
            </a:extLst>
          </p:cNvPr>
          <p:cNvGrpSpPr>
            <a:grpSpLocks/>
          </p:cNvGrpSpPr>
          <p:nvPr/>
        </p:nvGrpSpPr>
        <p:grpSpPr bwMode="auto">
          <a:xfrm>
            <a:off x="609600" y="590550"/>
            <a:ext cx="7924800" cy="5886450"/>
            <a:chOff x="192" y="804"/>
            <a:chExt cx="3648" cy="2556"/>
          </a:xfrm>
        </p:grpSpPr>
        <p:pic>
          <p:nvPicPr>
            <p:cNvPr id="34826" name="Picture 6" descr="C:\My Documents\My Pictures\vballot.jpg">
              <a:extLst>
                <a:ext uri="{FF2B5EF4-FFF2-40B4-BE49-F238E27FC236}">
                  <a16:creationId xmlns:a16="http://schemas.microsoft.com/office/drawing/2014/main" id="{65CF6767-39BC-4FC9-85AC-297E451CBAF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" y="804"/>
              <a:ext cx="3565" cy="25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4827" name="Rectangle 7">
              <a:extLst>
                <a:ext uri="{FF2B5EF4-FFF2-40B4-BE49-F238E27FC236}">
                  <a16:creationId xmlns:a16="http://schemas.microsoft.com/office/drawing/2014/main" id="{282E990C-7E75-46C2-9424-5D8A28C780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" y="3192"/>
              <a:ext cx="3648" cy="168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s-MX" altLang="es-MX">
                <a:latin typeface="Calibri" panose="020F0502020204030204" pitchFamily="34" charset="0"/>
              </a:endParaRPr>
            </a:p>
          </p:txBody>
        </p:sp>
      </p:grpSp>
      <p:pic>
        <p:nvPicPr>
          <p:cNvPr id="106507" name="Picture 11" descr="C:\My Documents\My Pictures\florida ballot.jpg">
            <a:extLst>
              <a:ext uri="{FF2B5EF4-FFF2-40B4-BE49-F238E27FC236}">
                <a16:creationId xmlns:a16="http://schemas.microsoft.com/office/drawing/2014/main" id="{48491C66-4A1A-425A-8E67-681DE78CC1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350" y="238125"/>
            <a:ext cx="8623300" cy="6315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6506" name="Picture 10" descr="C:\My Documents\My Pictures\florida_ballot_fix.gif">
            <a:extLst>
              <a:ext uri="{FF2B5EF4-FFF2-40B4-BE49-F238E27FC236}">
                <a16:creationId xmlns:a16="http://schemas.microsoft.com/office/drawing/2014/main" id="{E2E0539E-B5BB-4781-A917-652A37967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838" y="258763"/>
            <a:ext cx="8207375" cy="636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23" name="Picture 11">
            <a:extLst>
              <a:ext uri="{FF2B5EF4-FFF2-40B4-BE49-F238E27FC236}">
                <a16:creationId xmlns:a16="http://schemas.microsoft.com/office/drawing/2014/main" id="{3ECA48AC-77BD-41C0-BB6B-F470CA1A3E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914400"/>
            <a:ext cx="7524750" cy="50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6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6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6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065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8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06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498" grpId="0" autoUpdateAnimBg="0"/>
      <p:bldP spid="106500" grpId="0" autoUpdateAnimBg="0"/>
      <p:bldP spid="106501" grpId="0" autoUpdateAnimBg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>
            <a:extLst>
              <a:ext uri="{FF2B5EF4-FFF2-40B4-BE49-F238E27FC236}">
                <a16:creationId xmlns:a16="http://schemas.microsoft.com/office/drawing/2014/main" id="{481F38FD-4BF9-4D3C-8EF1-6FF193B76B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371600"/>
            <a:ext cx="8305800" cy="1798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b="1" i="1">
                <a:solidFill>
                  <a:schemeClr val="tx1"/>
                </a:solidFill>
                <a:latin typeface="Calibri" panose="020F0502020204030204" pitchFamily="34" charset="0"/>
              </a:rPr>
              <a:t>M </a:t>
            </a:r>
            <a:r>
              <a:rPr lang="es-MX" altLang="es-MX" sz="3200" b="1">
                <a:solidFill>
                  <a:schemeClr val="tx1"/>
                </a:solidFill>
                <a:latin typeface="Calibri" panose="020F0502020204030204" pitchFamily="34" charset="0"/>
              </a:rPr>
              <a:t>&gt; 1</a:t>
            </a:r>
            <a:br>
              <a:rPr lang="es-MX" altLang="es-MX" sz="3200" b="1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3200" b="1" i="1">
                <a:solidFill>
                  <a:schemeClr val="tx1"/>
                </a:solidFill>
                <a:latin typeface="Calibri" panose="020F0502020204030204" pitchFamily="34" charset="0"/>
              </a:rPr>
              <a:t>V </a:t>
            </a:r>
            <a:r>
              <a:rPr lang="es-MX" altLang="es-MX" sz="3200" b="1">
                <a:solidFill>
                  <a:schemeClr val="tx1"/>
                </a:solidFill>
                <a:latin typeface="Calibri" panose="020F0502020204030204" pitchFamily="34" charset="0"/>
              </a:rPr>
              <a:t>= 1</a:t>
            </a:r>
          </a:p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los </a:t>
            </a:r>
            <a:r>
              <a:rPr lang="es-MX" altLang="es-MX" sz="3200" i="1">
                <a:solidFill>
                  <a:schemeClr val="tx1"/>
                </a:solidFill>
                <a:latin typeface="Calibri" panose="020F0502020204030204" pitchFamily="34" charset="0"/>
              </a:rPr>
              <a:t>M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candidatos con más votos son electos</a:t>
            </a:r>
          </a:p>
        </p:txBody>
      </p:sp>
      <p:sp>
        <p:nvSpPr>
          <p:cNvPr id="35843" name="Text Box 3">
            <a:extLst>
              <a:ext uri="{FF2B5EF4-FFF2-40B4-BE49-F238E27FC236}">
                <a16:creationId xmlns:a16="http://schemas.microsoft.com/office/drawing/2014/main" id="{CEB16AC5-CD60-4FA4-965E-3314F8B93C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800" y="304800"/>
            <a:ext cx="70104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SNTV: </a:t>
            </a:r>
            <a:r>
              <a:rPr lang="es-MX" altLang="es-MX" sz="3200" i="1">
                <a:solidFill>
                  <a:schemeClr val="tx1"/>
                </a:solidFill>
                <a:latin typeface="Calibri" panose="020F0502020204030204" pitchFamily="34" charset="0"/>
              </a:rPr>
              <a:t>single non-transferable vote</a:t>
            </a:r>
          </a:p>
        </p:txBody>
      </p:sp>
      <p:sp>
        <p:nvSpPr>
          <p:cNvPr id="4" name="Text Box 4">
            <a:extLst>
              <a:ext uri="{FF2B5EF4-FFF2-40B4-BE49-F238E27FC236}">
                <a16:creationId xmlns:a16="http://schemas.microsoft.com/office/drawing/2014/main" id="{209D03AF-8636-4446-B90C-415AF9BB6B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3535363"/>
            <a:ext cx="8305800" cy="1554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Tipo de FPTP con ganadores múltiples. </a:t>
            </a:r>
            <a:b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C/partido debe decidir cuántos candidatos nominar en cada distrito</a:t>
            </a:r>
          </a:p>
        </p:txBody>
      </p:sp>
      <p:sp>
        <p:nvSpPr>
          <p:cNvPr id="5" name="Text Box 5">
            <a:extLst>
              <a:ext uri="{FF2B5EF4-FFF2-40B4-BE49-F238E27FC236}">
                <a16:creationId xmlns:a16="http://schemas.microsoft.com/office/drawing/2014/main" id="{E2431924-2DBD-4B24-B9F0-E32BDE52D4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5257800"/>
            <a:ext cx="8305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Casos: Japón, Taiwán, Sudcorea solían usarlo. Hoy lo usa Afganistán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utoUpdateAnimBg="0"/>
      <p:bldP spid="4" grpId="0" autoUpdateAnimBg="0"/>
      <p:bldP spid="5" grpId="0" autoUpdateAnimBg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ext Box 1027">
            <a:extLst>
              <a:ext uri="{FF2B5EF4-FFF2-40B4-BE49-F238E27FC236}">
                <a16:creationId xmlns:a16="http://schemas.microsoft.com/office/drawing/2014/main" id="{72235953-DEFF-4B01-9DD9-49CD3897E5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800" y="228600"/>
            <a:ext cx="70104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Dilemas del SNTV y corrupción</a:t>
            </a:r>
            <a:endParaRPr lang="es-MX" altLang="es-MX" sz="3200" i="1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3" name="Text Box 1028">
            <a:extLst>
              <a:ext uri="{FF2B5EF4-FFF2-40B4-BE49-F238E27FC236}">
                <a16:creationId xmlns:a16="http://schemas.microsoft.com/office/drawing/2014/main" id="{0CEFEE41-BBBE-40A3-A841-7B99B58ED8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990600"/>
            <a:ext cx="8305800" cy="2041525"/>
          </a:xfrm>
          <a:prstGeom prst="rect">
            <a:avLst/>
          </a:prstGeom>
          <a:solidFill>
            <a:srgbClr val="0099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bg1"/>
                </a:solidFill>
                <a:latin typeface="Calibri" panose="020F0502020204030204" pitchFamily="34" charset="0"/>
              </a:rPr>
              <a:t>Caso de </a:t>
            </a:r>
            <a:r>
              <a:rPr lang="es-MX" altLang="es-MX" sz="3200" i="1">
                <a:solidFill>
                  <a:schemeClr val="bg1"/>
                </a:solidFill>
                <a:latin typeface="Calibri" panose="020F0502020204030204" pitchFamily="34" charset="0"/>
              </a:rPr>
              <a:t>M</a:t>
            </a:r>
            <a:r>
              <a:rPr lang="es-MX" altLang="es-MX" sz="3200">
                <a:solidFill>
                  <a:schemeClr val="bg1"/>
                </a:solidFill>
                <a:latin typeface="Calibri" panose="020F0502020204030204" pitchFamily="34" charset="0"/>
              </a:rPr>
              <a:t>=4 donde </a:t>
            </a:r>
            <a:br>
              <a:rPr lang="es-MX" altLang="es-MX" sz="3200">
                <a:solidFill>
                  <a:schemeClr val="bg1"/>
                </a:solidFill>
                <a:latin typeface="Calibri" panose="020F0502020204030204" pitchFamily="34" charset="0"/>
              </a:rPr>
            </a:br>
            <a:r>
              <a:rPr lang="es-MX" altLang="es-MX" sz="3200">
                <a:solidFill>
                  <a:schemeClr val="bg1"/>
                </a:solidFill>
                <a:latin typeface="Calibri" panose="020F0502020204030204" pitchFamily="34" charset="0"/>
              </a:rPr>
              <a:t>    partido	A    tiene	100  electores fieles</a:t>
            </a:r>
            <a:br>
              <a:rPr lang="es-MX" altLang="es-MX" sz="3200">
                <a:solidFill>
                  <a:schemeClr val="bg1"/>
                </a:solidFill>
                <a:latin typeface="Calibri" panose="020F0502020204030204" pitchFamily="34" charset="0"/>
              </a:rPr>
            </a:br>
            <a:r>
              <a:rPr lang="es-MX" altLang="es-MX" sz="3200">
                <a:solidFill>
                  <a:schemeClr val="bg1"/>
                </a:solidFill>
                <a:latin typeface="Calibri" panose="020F0502020204030204" pitchFamily="34" charset="0"/>
              </a:rPr>
              <a:t>		B		  24</a:t>
            </a:r>
            <a:br>
              <a:rPr lang="es-MX" altLang="es-MX" sz="3200">
                <a:solidFill>
                  <a:schemeClr val="bg1"/>
                </a:solidFill>
                <a:latin typeface="Calibri" panose="020F0502020204030204" pitchFamily="34" charset="0"/>
              </a:rPr>
            </a:br>
            <a:r>
              <a:rPr lang="es-MX" altLang="es-MX" sz="3200">
                <a:solidFill>
                  <a:schemeClr val="bg1"/>
                </a:solidFill>
                <a:latin typeface="Calibri" panose="020F0502020204030204" pitchFamily="34" charset="0"/>
              </a:rPr>
              <a:t>		C		  12</a:t>
            </a:r>
          </a:p>
        </p:txBody>
      </p:sp>
      <p:sp>
        <p:nvSpPr>
          <p:cNvPr id="4" name="Text Box 1029">
            <a:extLst>
              <a:ext uri="{FF2B5EF4-FFF2-40B4-BE49-F238E27FC236}">
                <a16:creationId xmlns:a16="http://schemas.microsoft.com/office/drawing/2014/main" id="{A7F4CB16-9866-45BE-BCBC-21660BFBBE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3032125"/>
            <a:ext cx="8305800" cy="350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Problema 1 ¿cuántos nominas?</a:t>
            </a:r>
          </a:p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Si B manda 1, A puede ganar 4… ssi electores hacen coordinación perfecta.</a:t>
            </a:r>
            <a:b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Si B manda 2, puede elegirlos a ambos si A concentra en alguno.</a:t>
            </a:r>
          </a:p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Problema 2 ¿cómo coordinas a tus votantes?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 autoUpdateAnimBg="0"/>
      <p:bldP spid="4" grpId="0" autoUpdateAnimBg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Text Box 1026">
            <a:extLst>
              <a:ext uri="{FF2B5EF4-FFF2-40B4-BE49-F238E27FC236}">
                <a16:creationId xmlns:a16="http://schemas.microsoft.com/office/drawing/2014/main" id="{1F5E69DB-3DFC-429A-BC2A-9147B6778A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143000"/>
            <a:ext cx="83058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Sistema preferencial de mayoría. </a:t>
            </a:r>
          </a:p>
        </p:txBody>
      </p:sp>
      <p:sp>
        <p:nvSpPr>
          <p:cNvPr id="37891" name="Text Box 1027">
            <a:extLst>
              <a:ext uri="{FF2B5EF4-FFF2-40B4-BE49-F238E27FC236}">
                <a16:creationId xmlns:a16="http://schemas.microsoft.com/office/drawing/2014/main" id="{3407F88F-5CE2-4900-96C1-EFE0C8BA82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7000" y="304800"/>
            <a:ext cx="38100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AV: </a:t>
            </a:r>
            <a:r>
              <a:rPr lang="es-MX" altLang="es-MX" sz="3200" i="1">
                <a:solidFill>
                  <a:schemeClr val="tx1"/>
                </a:solidFill>
                <a:latin typeface="Calibri" panose="020F0502020204030204" pitchFamily="34" charset="0"/>
              </a:rPr>
              <a:t>Alternative vote</a:t>
            </a:r>
          </a:p>
        </p:txBody>
      </p:sp>
      <p:sp>
        <p:nvSpPr>
          <p:cNvPr id="108548" name="Text Box 1028">
            <a:extLst>
              <a:ext uri="{FF2B5EF4-FFF2-40B4-BE49-F238E27FC236}">
                <a16:creationId xmlns:a16="http://schemas.microsoft.com/office/drawing/2014/main" id="{8E03C294-1B3C-478D-BDA0-B4A091905B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2057400"/>
            <a:ext cx="8305800" cy="2041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b="1">
                <a:solidFill>
                  <a:schemeClr val="tx1"/>
                </a:solidFill>
                <a:latin typeface="Calibri" panose="020F0502020204030204" pitchFamily="34" charset="0"/>
              </a:rPr>
              <a:t>M=1, V=C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: no sólo votas </a:t>
            </a:r>
            <a:b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por tu 1</a:t>
            </a:r>
            <a:r>
              <a:rPr lang="es-MX" altLang="es-MX" sz="3200" baseline="30000">
                <a:solidFill>
                  <a:schemeClr val="tx1"/>
                </a:solidFill>
                <a:latin typeface="Calibri" panose="020F0502020204030204" pitchFamily="34" charset="0"/>
              </a:rPr>
              <a:t>a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preferencia, sino </a:t>
            </a:r>
            <a:b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que </a:t>
            </a:r>
            <a:r>
              <a:rPr lang="es-MX" altLang="es-MX" sz="3200">
                <a:solidFill>
                  <a:srgbClr val="CC3300"/>
                </a:solidFill>
                <a:latin typeface="Calibri" panose="020F0502020204030204" pitchFamily="34" charset="0"/>
              </a:rPr>
              <a:t>ordenas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a los demás </a:t>
            </a:r>
            <a:b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candidatos.</a:t>
            </a:r>
          </a:p>
        </p:txBody>
      </p:sp>
      <p:sp>
        <p:nvSpPr>
          <p:cNvPr id="108549" name="Text Box 1029">
            <a:extLst>
              <a:ext uri="{FF2B5EF4-FFF2-40B4-BE49-F238E27FC236}">
                <a16:creationId xmlns:a16="http://schemas.microsoft.com/office/drawing/2014/main" id="{41000AE6-F724-40AD-877A-D522D788A7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4343400"/>
            <a:ext cx="8305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Otros sistemas preferenciales: </a:t>
            </a:r>
            <a:b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Borda y STV. </a:t>
            </a:r>
          </a:p>
        </p:txBody>
      </p:sp>
      <p:pic>
        <p:nvPicPr>
          <p:cNvPr id="108550" name="Picture 1030" descr="C:\Documents and Settings\Eric\My Documents\My Pictures\2005_11_16\IMG_0252.JPG">
            <a:extLst>
              <a:ext uri="{FF2B5EF4-FFF2-40B4-BE49-F238E27FC236}">
                <a16:creationId xmlns:a16="http://schemas.microsoft.com/office/drawing/2014/main" id="{16563878-965F-421E-B941-7B4923234F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1752600"/>
            <a:ext cx="3657600" cy="487680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rgbClr val="80808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8551" name="Text Box 1031">
            <a:extLst>
              <a:ext uri="{FF2B5EF4-FFF2-40B4-BE49-F238E27FC236}">
                <a16:creationId xmlns:a16="http://schemas.microsoft.com/office/drawing/2014/main" id="{A211BDFB-B0F6-48DE-8F57-8088182E95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5486400"/>
            <a:ext cx="8305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Sistema de Oceanía: </a:t>
            </a:r>
            <a:b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Australia, Fiji, PNG.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08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546" grpId="0" autoUpdateAnimBg="0"/>
      <p:bldP spid="108548" grpId="0" autoUpdateAnimBg="0"/>
      <p:bldP spid="108549" grpId="0" autoUpdateAnimBg="0"/>
      <p:bldP spid="108551" grpId="0" autoUpdateAnimBg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Text Box 2">
            <a:extLst>
              <a:ext uri="{FF2B5EF4-FFF2-40B4-BE49-F238E27FC236}">
                <a16:creationId xmlns:a16="http://schemas.microsoft.com/office/drawing/2014/main" id="{4686C702-2977-40B1-B1D0-E103AE112C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143000"/>
            <a:ext cx="83058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(</a:t>
            </a:r>
            <a:r>
              <a:rPr lang="es-MX" altLang="es-MX" sz="3200">
                <a:solidFill>
                  <a:schemeClr val="accent2"/>
                </a:solidFill>
                <a:latin typeface="Calibri" panose="020F0502020204030204" pitchFamily="34" charset="0"/>
              </a:rPr>
              <a:t>1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) Votantes ordenan a todos los candidatos</a:t>
            </a:r>
          </a:p>
        </p:txBody>
      </p:sp>
      <p:sp>
        <p:nvSpPr>
          <p:cNvPr id="38915" name="Text Box 3">
            <a:extLst>
              <a:ext uri="{FF2B5EF4-FFF2-40B4-BE49-F238E27FC236}">
                <a16:creationId xmlns:a16="http://schemas.microsoft.com/office/drawing/2014/main" id="{1BD8553F-C311-4415-8449-54A3BAF895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7600" y="304800"/>
            <a:ext cx="18288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AV: regla</a:t>
            </a:r>
            <a:endParaRPr lang="es-MX" altLang="es-MX" sz="3200" i="1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110596" name="Text Box 4">
            <a:extLst>
              <a:ext uri="{FF2B5EF4-FFF2-40B4-BE49-F238E27FC236}">
                <a16:creationId xmlns:a16="http://schemas.microsoft.com/office/drawing/2014/main" id="{F66EE453-A7C0-48F6-B881-1B1F926381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935163"/>
            <a:ext cx="8305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(</a:t>
            </a:r>
            <a:r>
              <a:rPr lang="es-MX" altLang="es-MX" sz="3200">
                <a:solidFill>
                  <a:srgbClr val="009900"/>
                </a:solidFill>
                <a:latin typeface="Calibri" panose="020F0502020204030204" pitchFamily="34" charset="0"/>
              </a:rPr>
              <a:t>2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) Voto de cada candidato es igual al número de primeros lugares que obtuvo </a:t>
            </a:r>
          </a:p>
        </p:txBody>
      </p:sp>
      <p:sp>
        <p:nvSpPr>
          <p:cNvPr id="110597" name="Text Box 5">
            <a:extLst>
              <a:ext uri="{FF2B5EF4-FFF2-40B4-BE49-F238E27FC236}">
                <a16:creationId xmlns:a16="http://schemas.microsoft.com/office/drawing/2014/main" id="{38C450AC-8E45-4639-A7A0-EF287B6BCE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3124200"/>
            <a:ext cx="83058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(</a:t>
            </a:r>
            <a:r>
              <a:rPr lang="es-MX" altLang="es-MX" sz="3200">
                <a:solidFill>
                  <a:srgbClr val="FF3300"/>
                </a:solidFill>
                <a:latin typeface="Calibri" panose="020F0502020204030204" pitchFamily="34" charset="0"/>
              </a:rPr>
              <a:t>3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) Si el voto de un candidato &gt;50%, gana</a:t>
            </a:r>
          </a:p>
        </p:txBody>
      </p:sp>
      <p:sp>
        <p:nvSpPr>
          <p:cNvPr id="110598" name="Text Box 6">
            <a:extLst>
              <a:ext uri="{FF2B5EF4-FFF2-40B4-BE49-F238E27FC236}">
                <a16:creationId xmlns:a16="http://schemas.microsoft.com/office/drawing/2014/main" id="{5B63161B-A31B-4936-BD2F-AB9245C6E6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3916363"/>
            <a:ext cx="83058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(</a:t>
            </a:r>
            <a:r>
              <a:rPr lang="es-MX" altLang="es-MX" sz="3200">
                <a:solidFill>
                  <a:srgbClr val="996600"/>
                </a:solidFill>
                <a:latin typeface="Calibri" panose="020F0502020204030204" pitchFamily="34" charset="0"/>
              </a:rPr>
              <a:t>4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) Si no, eliminas al candidato con menos votos</a:t>
            </a:r>
          </a:p>
        </p:txBody>
      </p:sp>
      <p:sp>
        <p:nvSpPr>
          <p:cNvPr id="110599" name="Text Box 7">
            <a:extLst>
              <a:ext uri="{FF2B5EF4-FFF2-40B4-BE49-F238E27FC236}">
                <a16:creationId xmlns:a16="http://schemas.microsoft.com/office/drawing/2014/main" id="{F120D107-A7FC-47B7-BDC8-AD9655EBE8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4846638"/>
            <a:ext cx="8305800" cy="1554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(</a:t>
            </a:r>
            <a:r>
              <a:rPr lang="es-MX" altLang="es-MX" sz="3200">
                <a:latin typeface="Calibri" panose="020F0502020204030204" pitchFamily="34" charset="0"/>
              </a:rPr>
              <a:t>5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) Le sumas otro voto al candidato que aparece en siguiente lugar en las boletas del candidato eliminado. Vuelves a (</a:t>
            </a:r>
            <a:r>
              <a:rPr lang="es-MX" altLang="es-MX" sz="3200">
                <a:solidFill>
                  <a:srgbClr val="CC3300"/>
                </a:solidFill>
                <a:latin typeface="Calibri" panose="020F0502020204030204" pitchFamily="34" charset="0"/>
              </a:rPr>
              <a:t>3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) </a:t>
            </a:r>
          </a:p>
        </p:txBody>
      </p:sp>
      <p:sp>
        <p:nvSpPr>
          <p:cNvPr id="110600" name="Text Box 8">
            <a:extLst>
              <a:ext uri="{FF2B5EF4-FFF2-40B4-BE49-F238E27FC236}">
                <a16:creationId xmlns:a16="http://schemas.microsoft.com/office/drawing/2014/main" id="{2E659F38-FC78-4F9B-85AC-7AA8477E6E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67400" y="5973763"/>
            <a:ext cx="2667000" cy="579437"/>
          </a:xfrm>
          <a:prstGeom prst="rect">
            <a:avLst/>
          </a:prstGeom>
          <a:solidFill>
            <a:srgbClr val="FFCC00"/>
          </a:solidFill>
          <a:ln>
            <a:noFill/>
          </a:ln>
          <a:effectLst>
            <a:outerShdw dist="35921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Ejercicio...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0594" grpId="0" autoUpdateAnimBg="0"/>
      <p:bldP spid="110596" grpId="0" autoUpdateAnimBg="0"/>
      <p:bldP spid="110597" grpId="0" autoUpdateAnimBg="0"/>
      <p:bldP spid="110598" grpId="0" autoUpdateAnimBg="0"/>
      <p:bldP spid="110599" grpId="0" autoUpdateAnimBg="0"/>
      <p:bldP spid="110600" grpId="0" animBg="1" autoUpdateAnimBg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3">
            <a:extLst>
              <a:ext uri="{FF2B5EF4-FFF2-40B4-BE49-F238E27FC236}">
                <a16:creationId xmlns:a16="http://schemas.microsoft.com/office/drawing/2014/main" id="{BB645F7F-453F-4763-A3F9-5111ABD41D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84431" y="276045"/>
            <a:ext cx="2863969" cy="584775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/>
                <a:cs typeface="Calibri"/>
              </a:rPr>
              <a:t>Careos 2024</a:t>
            </a:r>
            <a:endParaRPr lang="es-MX" altLang="es-MX" sz="3200" dirty="0">
              <a:solidFill>
                <a:schemeClr val="tx1"/>
              </a:solidFill>
              <a:latin typeface="Calibri" panose="020F0502020204030204" pitchFamily="34" charset="0"/>
              <a:cs typeface="Calibri"/>
            </a:endParaRPr>
          </a:p>
        </p:txBody>
      </p:sp>
      <p:sp>
        <p:nvSpPr>
          <p:cNvPr id="7" name="Text Box 2">
            <a:extLst>
              <a:ext uri="{FF2B5EF4-FFF2-40B4-BE49-F238E27FC236}">
                <a16:creationId xmlns:a16="http://schemas.microsoft.com/office/drawing/2014/main" id="{9C872718-0B58-4C3B-B431-DFFC664D70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999226"/>
            <a:ext cx="8305800" cy="5801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s-MX" sz="1400">
                <a:solidFill>
                  <a:schemeClr val="tx1"/>
                </a:solidFill>
                <a:latin typeface="Courier New"/>
                <a:cs typeface="Times New Roman"/>
              </a:rPr>
              <a:t>SI HOY FUERA LA ELECCION PRESIDENCIAL, ¿POR QUIEN VOTARIA?</a:t>
            </a:r>
            <a:endParaRPr lang="es-ES" sz="1400">
              <a:solidFill>
                <a:schemeClr val="tx1"/>
              </a:solidFill>
              <a:latin typeface="Courier New"/>
              <a:cs typeface="Times New Roman"/>
            </a:endParaRPr>
          </a:p>
          <a:p>
            <a:pPr algn="l"/>
            <a:r>
              <a:rPr lang="es-MX" sz="1400">
                <a:solidFill>
                  <a:schemeClr val="tx1"/>
                </a:solidFill>
                <a:latin typeface="Courier New"/>
                <a:cs typeface="Times New Roman"/>
              </a:rPr>
              <a:t>━━━━━━━━━━━━━━━━━━━━━━━━━━━━━━━━━━━━━━━━━━━</a:t>
            </a:r>
          </a:p>
          <a:p>
            <a:pPr algn="l"/>
            <a:r>
              <a:rPr lang="es-MX" sz="1400">
                <a:solidFill>
                  <a:schemeClr val="tx1"/>
                </a:solidFill>
                <a:latin typeface="Courier New"/>
                <a:cs typeface="Times New Roman"/>
              </a:rPr>
              <a:t>Candidato                 Orden (1 mejor) </a:t>
            </a:r>
          </a:p>
          <a:p>
            <a:pPr algn="l"/>
            <a:r>
              <a:rPr lang="es-MX" sz="1400">
                <a:solidFill>
                  <a:schemeClr val="tx1"/>
                </a:solidFill>
                <a:latin typeface="Courier New"/>
                <a:cs typeface="Times New Roman"/>
              </a:rPr>
              <a:t>───────────────────────────────────────────</a:t>
            </a:r>
          </a:p>
          <a:p>
            <a:pPr algn="l"/>
            <a:r>
              <a:rPr lang="es-MX" sz="1400">
                <a:solidFill>
                  <a:schemeClr val="tx1"/>
                </a:solidFill>
                <a:latin typeface="Courier New"/>
                <a:cs typeface="Times New Roman"/>
              </a:rPr>
              <a:t>ALEJANDRO MORENO                          </a:t>
            </a:r>
          </a:p>
          <a:p>
            <a:pPr algn="l"/>
            <a:r>
              <a:rPr lang="es-MX" sz="1400">
                <a:solidFill>
                  <a:schemeClr val="tx1"/>
                </a:solidFill>
                <a:latin typeface="Courier New"/>
                <a:cs typeface="Times New Roman"/>
              </a:rPr>
              <a:t>───────────────────────────────────────────</a:t>
            </a:r>
          </a:p>
          <a:p>
            <a:pPr algn="l"/>
            <a:r>
              <a:rPr lang="es-MX" sz="1400">
                <a:solidFill>
                  <a:schemeClr val="tx1"/>
                </a:solidFill>
                <a:latin typeface="Courier New"/>
                <a:cs typeface="Times New Roman"/>
              </a:rPr>
              <a:t>ALFREDO DEL MAZO                          </a:t>
            </a:r>
          </a:p>
          <a:p>
            <a:pPr algn="l"/>
            <a:r>
              <a:rPr lang="es-MX" sz="1400">
                <a:solidFill>
                  <a:schemeClr val="tx1"/>
                </a:solidFill>
                <a:latin typeface="Courier New"/>
                <a:cs typeface="Times New Roman"/>
              </a:rPr>
              <a:t>───────────────────────────────────────────</a:t>
            </a:r>
          </a:p>
          <a:p>
            <a:pPr algn="l"/>
            <a:r>
              <a:rPr lang="es-MX" sz="1400">
                <a:solidFill>
                  <a:schemeClr val="tx1"/>
                </a:solidFill>
                <a:latin typeface="Courier New"/>
                <a:cs typeface="Times New Roman"/>
              </a:rPr>
              <a:t>CLAUDIA SHEINBAUM                         </a:t>
            </a:r>
          </a:p>
          <a:p>
            <a:pPr algn="l"/>
            <a:r>
              <a:rPr lang="es-MX" sz="1400">
                <a:solidFill>
                  <a:schemeClr val="tx1"/>
                </a:solidFill>
                <a:latin typeface="Courier New"/>
                <a:cs typeface="Times New Roman"/>
              </a:rPr>
              <a:t>───────────────────────────────────────────</a:t>
            </a:r>
          </a:p>
          <a:p>
            <a:pPr algn="l"/>
            <a:r>
              <a:rPr lang="es-MX" sz="1400">
                <a:solidFill>
                  <a:schemeClr val="tx1"/>
                </a:solidFill>
                <a:latin typeface="Courier New"/>
                <a:cs typeface="Times New Roman"/>
              </a:rPr>
              <a:t>CUAUHTEMOC BLANCO                         </a:t>
            </a:r>
          </a:p>
          <a:p>
            <a:pPr algn="l"/>
            <a:r>
              <a:rPr lang="es-MX" sz="1400">
                <a:solidFill>
                  <a:schemeClr val="tx1"/>
                </a:solidFill>
                <a:latin typeface="Courier New"/>
                <a:cs typeface="Times New Roman"/>
              </a:rPr>
              <a:t>───────────────────────────────────────────</a:t>
            </a:r>
          </a:p>
          <a:p>
            <a:pPr algn="l"/>
            <a:r>
              <a:rPr lang="es-MX" sz="1400">
                <a:solidFill>
                  <a:schemeClr val="tx1"/>
                </a:solidFill>
                <a:latin typeface="Courier New"/>
                <a:cs typeface="Times New Roman"/>
              </a:rPr>
              <a:t>ENRIQUE ALFARO                            </a:t>
            </a:r>
          </a:p>
          <a:p>
            <a:pPr algn="l"/>
            <a:r>
              <a:rPr lang="es-MX" sz="1400">
                <a:solidFill>
                  <a:schemeClr val="tx1"/>
                </a:solidFill>
                <a:latin typeface="Courier New"/>
                <a:cs typeface="Times New Roman"/>
              </a:rPr>
              <a:t>───────────────────────────────────────────</a:t>
            </a:r>
          </a:p>
          <a:p>
            <a:pPr algn="l"/>
            <a:r>
              <a:rPr lang="es-MX" sz="1400">
                <a:solidFill>
                  <a:schemeClr val="tx1"/>
                </a:solidFill>
                <a:latin typeface="Courier New"/>
                <a:cs typeface="Times New Roman"/>
              </a:rPr>
              <a:t>HUGO LOPEZ GATELL                         </a:t>
            </a:r>
          </a:p>
          <a:p>
            <a:pPr algn="l"/>
            <a:r>
              <a:rPr lang="es-MX" sz="1400">
                <a:solidFill>
                  <a:schemeClr val="tx1"/>
                </a:solidFill>
                <a:latin typeface="Courier New"/>
                <a:cs typeface="Times New Roman"/>
              </a:rPr>
              <a:t>───────────────────────────────────────────</a:t>
            </a:r>
          </a:p>
          <a:p>
            <a:pPr algn="l"/>
            <a:r>
              <a:rPr lang="es-MX" sz="1400">
                <a:solidFill>
                  <a:schemeClr val="tx1"/>
                </a:solidFill>
                <a:latin typeface="Courier New"/>
                <a:cs typeface="Times New Roman"/>
              </a:rPr>
              <a:t>JAVIER CORRAL                             </a:t>
            </a:r>
          </a:p>
          <a:p>
            <a:pPr algn="l"/>
            <a:r>
              <a:rPr lang="es-MX" sz="1400">
                <a:solidFill>
                  <a:schemeClr val="tx1"/>
                </a:solidFill>
                <a:latin typeface="Courier New"/>
                <a:cs typeface="Times New Roman"/>
              </a:rPr>
              <a:t>───────────────────────────────────────────</a:t>
            </a:r>
          </a:p>
          <a:p>
            <a:pPr algn="l"/>
            <a:r>
              <a:rPr lang="es-MX" sz="1400">
                <a:solidFill>
                  <a:schemeClr val="tx1"/>
                </a:solidFill>
                <a:latin typeface="Courier New"/>
                <a:cs typeface="Times New Roman"/>
              </a:rPr>
              <a:t>JUAN CARLOS ROMERO HICKS                  </a:t>
            </a:r>
          </a:p>
          <a:p>
            <a:pPr algn="l"/>
            <a:r>
              <a:rPr lang="es-MX" sz="1400">
                <a:solidFill>
                  <a:schemeClr val="tx1"/>
                </a:solidFill>
                <a:latin typeface="Courier New"/>
                <a:cs typeface="Times New Roman"/>
              </a:rPr>
              <a:t>───────────────────────────────────────────</a:t>
            </a:r>
          </a:p>
          <a:p>
            <a:pPr algn="l"/>
            <a:r>
              <a:rPr lang="es-MX" sz="1400">
                <a:solidFill>
                  <a:schemeClr val="tx1"/>
                </a:solidFill>
                <a:latin typeface="Courier New"/>
                <a:cs typeface="Times New Roman"/>
              </a:rPr>
              <a:t>LUISA MARIA ALCALDE                       </a:t>
            </a:r>
          </a:p>
          <a:p>
            <a:pPr algn="l"/>
            <a:r>
              <a:rPr lang="es-MX" sz="1400">
                <a:solidFill>
                  <a:schemeClr val="tx1"/>
                </a:solidFill>
                <a:latin typeface="Courier New"/>
                <a:cs typeface="Times New Roman"/>
              </a:rPr>
              <a:t>───────────────────────────────────────────</a:t>
            </a:r>
          </a:p>
          <a:p>
            <a:pPr algn="l"/>
            <a:r>
              <a:rPr lang="es-MX" sz="1400">
                <a:solidFill>
                  <a:schemeClr val="tx1"/>
                </a:solidFill>
                <a:latin typeface="Courier New"/>
                <a:cs typeface="Times New Roman"/>
              </a:rPr>
              <a:t>MARCELO EBRARD                            </a:t>
            </a:r>
          </a:p>
          <a:p>
            <a:pPr algn="l"/>
            <a:r>
              <a:rPr lang="es-MX" sz="1400">
                <a:solidFill>
                  <a:schemeClr val="tx1"/>
                </a:solidFill>
                <a:latin typeface="Courier New"/>
                <a:cs typeface="Times New Roman"/>
              </a:rPr>
              <a:t>───────────────────────────────────────────</a:t>
            </a:r>
          </a:p>
          <a:p>
            <a:pPr algn="l"/>
            <a:r>
              <a:rPr lang="es-MX" sz="1400">
                <a:solidFill>
                  <a:schemeClr val="tx1"/>
                </a:solidFill>
                <a:latin typeface="Courier New"/>
                <a:cs typeface="Times New Roman"/>
              </a:rPr>
              <a:t>RICARDO MONREAL                           </a:t>
            </a:r>
          </a:p>
          <a:p>
            <a:pPr algn="l">
              <a:spcBef>
                <a:spcPct val="50000"/>
              </a:spcBef>
            </a:pPr>
            <a:r>
              <a:rPr lang="es-MX" sz="1400">
                <a:solidFill>
                  <a:schemeClr val="tx1"/>
                </a:solidFill>
                <a:latin typeface="Courier New"/>
                <a:cs typeface="Times New Roman"/>
              </a:rPr>
              <a:t>━━━━━━━━━━━━━━━━━━━━━━━━━━━━━━━━━━━━━━━━━━━</a:t>
            </a:r>
          </a:p>
        </p:txBody>
      </p:sp>
    </p:spTree>
    <p:extLst>
      <p:ext uri="{BB962C8B-B14F-4D97-AF65-F5344CB8AC3E}">
        <p14:creationId xmlns:p14="http://schemas.microsoft.com/office/powerpoint/2010/main" val="3807858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utoUpdateAnimBg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Text Box 2">
            <a:extLst>
              <a:ext uri="{FF2B5EF4-FFF2-40B4-BE49-F238E27FC236}">
                <a16:creationId xmlns:a16="http://schemas.microsoft.com/office/drawing/2014/main" id="{4686C702-2977-40B1-B1D0-E103AE112C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143000"/>
            <a:ext cx="83058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dirty="0">
                <a:solidFill>
                  <a:schemeClr val="tx1"/>
                </a:solidFill>
                <a:latin typeface="Calibri"/>
                <a:cs typeface="Calibri"/>
              </a:rPr>
              <a:t>- Ordenas al 1ero y 2do lugares solamente</a:t>
            </a:r>
          </a:p>
        </p:txBody>
      </p:sp>
      <p:sp>
        <p:nvSpPr>
          <p:cNvPr id="38915" name="Text Box 3">
            <a:extLst>
              <a:ext uri="{FF2B5EF4-FFF2-40B4-BE49-F238E27FC236}">
                <a16:creationId xmlns:a16="http://schemas.microsoft.com/office/drawing/2014/main" id="{1BD8553F-C311-4415-8449-54A3BAF895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7031" y="304800"/>
            <a:ext cx="7846356" cy="584775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 dirty="0">
                <a:solidFill>
                  <a:schemeClr val="tx1"/>
                </a:solidFill>
                <a:latin typeface="Calibri"/>
                <a:cs typeface="Calibri"/>
              </a:rPr>
              <a:t>Versión simplificada: el voto suplementario</a:t>
            </a:r>
            <a:endParaRPr lang="es-MX" altLang="es-MX" sz="3200" i="1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110596" name="Text Box 4">
            <a:extLst>
              <a:ext uri="{FF2B5EF4-FFF2-40B4-BE49-F238E27FC236}">
                <a16:creationId xmlns:a16="http://schemas.microsoft.com/office/drawing/2014/main" id="{F66EE453-A7C0-48F6-B881-1B1F926381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935163"/>
            <a:ext cx="8305800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dirty="0">
                <a:solidFill>
                  <a:schemeClr val="tx1"/>
                </a:solidFill>
                <a:latin typeface="Calibri"/>
                <a:cs typeface="Calibri"/>
              </a:rPr>
              <a:t>- Lo usa Alaska para elegir representante (at-</a:t>
            </a:r>
            <a:r>
              <a:rPr lang="es-MX" altLang="es-MX" sz="3200" dirty="0" err="1">
                <a:solidFill>
                  <a:schemeClr val="tx1"/>
                </a:solidFill>
                <a:latin typeface="Calibri"/>
                <a:cs typeface="Calibri"/>
              </a:rPr>
              <a:t>large</a:t>
            </a:r>
            <a:r>
              <a:rPr lang="es-MX" altLang="es-MX" sz="3200" dirty="0">
                <a:solidFill>
                  <a:schemeClr val="tx1"/>
                </a:solidFill>
                <a:latin typeface="Calibri"/>
                <a:cs typeface="Calibri"/>
              </a:rPr>
              <a:t>) y senadores. También Alcalde de Londres</a:t>
            </a:r>
            <a:endParaRPr lang="es-MX" altLang="es-MX" sz="3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0597" name="Text Box 5">
            <a:extLst>
              <a:ext uri="{FF2B5EF4-FFF2-40B4-BE49-F238E27FC236}">
                <a16:creationId xmlns:a16="http://schemas.microsoft.com/office/drawing/2014/main" id="{38C450AC-8E45-4639-A7A0-EF287B6BCE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5793441"/>
            <a:ext cx="8305800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s-MX" sz="3200" dirty="0">
                <a:solidFill>
                  <a:schemeClr val="tx1"/>
                </a:solidFill>
                <a:latin typeface="Calibri"/>
                <a:cs typeface="Calibri"/>
              </a:rPr>
              <a:t>-&gt; Coordinación anti-Trump</a:t>
            </a:r>
            <a:r>
              <a:rPr lang="es-MX" altLang="es-MX" sz="3200" dirty="0">
                <a:solidFill>
                  <a:schemeClr val="tx1"/>
                </a:solidFill>
                <a:latin typeface="Calibri"/>
                <a:cs typeface="Calibri"/>
              </a:rPr>
              <a:t> 2022: cambian </a:t>
            </a:r>
            <a:r>
              <a:rPr lang="es-MX" altLang="es-MX" sz="3200" dirty="0" err="1">
                <a:solidFill>
                  <a:schemeClr val="tx1"/>
                </a:solidFill>
                <a:latin typeface="Calibri"/>
                <a:cs typeface="Calibri"/>
              </a:rPr>
              <a:t>coals</a:t>
            </a:r>
            <a:r>
              <a:rPr lang="es-MX" altLang="es-MX" sz="320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lang="es-MX" altLang="es-MX" sz="3200" dirty="0" err="1">
                <a:solidFill>
                  <a:schemeClr val="tx1"/>
                </a:solidFill>
                <a:latin typeface="Calibri"/>
                <a:cs typeface="Calibri"/>
              </a:rPr>
              <a:t>Dems</a:t>
            </a:r>
            <a:r>
              <a:rPr lang="es-MX" altLang="es-MX" sz="3200" dirty="0">
                <a:solidFill>
                  <a:schemeClr val="tx1"/>
                </a:solidFill>
                <a:latin typeface="Calibri"/>
                <a:cs typeface="Calibri"/>
              </a:rPr>
              <a:t>, libertarios y </a:t>
            </a:r>
            <a:r>
              <a:rPr lang="es-MX" altLang="es-MX" sz="3200" dirty="0" err="1">
                <a:solidFill>
                  <a:schemeClr val="tx1"/>
                </a:solidFill>
                <a:latin typeface="Calibri"/>
                <a:cs typeface="Calibri"/>
              </a:rPr>
              <a:t>alaskenses</a:t>
            </a:r>
            <a:r>
              <a:rPr lang="es-MX" altLang="es-MX" sz="3200" dirty="0">
                <a:solidFill>
                  <a:schemeClr val="tx1"/>
                </a:solidFill>
                <a:latin typeface="Calibri"/>
                <a:cs typeface="Calibri"/>
              </a:rPr>
              <a:t> nativos</a:t>
            </a:r>
            <a:endParaRPr lang="es-ES" dirty="0">
              <a:solidFill>
                <a:schemeClr val="tx1"/>
              </a:solidFill>
              <a:cs typeface="Times New Roman"/>
            </a:endParaRPr>
          </a:p>
        </p:txBody>
      </p:sp>
      <p:pic>
        <p:nvPicPr>
          <p:cNvPr id="2" name="Imagen 2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58B4E2EC-A776-E27A-D891-BCD1773ADD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048" y="305144"/>
            <a:ext cx="6568887" cy="5561910"/>
          </a:xfrm>
          <a:prstGeom prst="rect">
            <a:avLst/>
          </a:prstGeom>
        </p:spPr>
      </p:pic>
      <p:pic>
        <p:nvPicPr>
          <p:cNvPr id="3" name="Imagen 3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E560A7EE-6CD6-DC91-9F0C-A288CB2224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6308" y="307257"/>
            <a:ext cx="6165475" cy="5557686"/>
          </a:xfrm>
          <a:prstGeom prst="rect">
            <a:avLst/>
          </a:prstGeom>
          <a:ln>
            <a:solidFill>
              <a:srgbClr val="4472C4"/>
            </a:solidFill>
          </a:ln>
        </p:spPr>
      </p:pic>
    </p:spTree>
    <p:extLst>
      <p:ext uri="{BB962C8B-B14F-4D97-AF65-F5344CB8AC3E}">
        <p14:creationId xmlns:p14="http://schemas.microsoft.com/office/powerpoint/2010/main" val="883709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0594" grpId="0" autoUpdateAnimBg="0"/>
      <p:bldP spid="110596" grpId="0" autoUpdateAnimBg="0"/>
      <p:bldP spid="110597" grpId="0" autoUpdateAnimBg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Text Box 1026">
            <a:extLst>
              <a:ext uri="{FF2B5EF4-FFF2-40B4-BE49-F238E27FC236}">
                <a16:creationId xmlns:a16="http://schemas.microsoft.com/office/drawing/2014/main" id="{4B0E4A01-B24D-40FE-95FF-AE6DEE82E3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371600"/>
            <a:ext cx="830580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Hay incentivos para hacer alianzas pre-electorales: instruir a tus votantes a quién deben poner en 2</a:t>
            </a:r>
            <a:r>
              <a:rPr lang="es-MX" altLang="es-MX" sz="3200" baseline="30000">
                <a:solidFill>
                  <a:schemeClr val="tx1"/>
                </a:solidFill>
                <a:latin typeface="Calibri" panose="020F0502020204030204" pitchFamily="34" charset="0"/>
              </a:rPr>
              <a:t>o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(</a:t>
            </a:r>
            <a:r>
              <a:rPr lang="es-MX" altLang="es-MX" sz="3200" i="1">
                <a:solidFill>
                  <a:schemeClr val="tx1"/>
                </a:solidFill>
                <a:latin typeface="Calibri" panose="020F0502020204030204" pitchFamily="34" charset="0"/>
              </a:rPr>
              <a:t>preference swapping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) </a:t>
            </a:r>
          </a:p>
        </p:txBody>
      </p:sp>
      <p:sp>
        <p:nvSpPr>
          <p:cNvPr id="39939" name="Text Box 1027">
            <a:extLst>
              <a:ext uri="{FF2B5EF4-FFF2-40B4-BE49-F238E27FC236}">
                <a16:creationId xmlns:a16="http://schemas.microsoft.com/office/drawing/2014/main" id="{A5F03FBD-5811-4763-A8A8-D7FB4A5B22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7000" y="304800"/>
            <a:ext cx="38100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rgbClr val="009900"/>
                </a:solidFill>
                <a:latin typeface="Calibri" panose="020F0502020204030204" pitchFamily="34" charset="0"/>
              </a:rPr>
              <a:t>Pros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del AV</a:t>
            </a:r>
            <a:endParaRPr lang="es-MX" altLang="es-MX" sz="3200" i="1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112644" name="Text Box 1028">
            <a:extLst>
              <a:ext uri="{FF2B5EF4-FFF2-40B4-BE49-F238E27FC236}">
                <a16:creationId xmlns:a16="http://schemas.microsoft.com/office/drawing/2014/main" id="{A7B0271F-16B4-4144-BEE4-E322AD84E9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3352800"/>
            <a:ext cx="830580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Promueve centrismo: si un radical quiere ser la 2</a:t>
            </a:r>
            <a:r>
              <a:rPr lang="es-MX" altLang="es-MX" sz="3200" baseline="30000">
                <a:solidFill>
                  <a:schemeClr val="tx1"/>
                </a:solidFill>
                <a:latin typeface="Calibri" panose="020F0502020204030204" pitchFamily="34" charset="0"/>
              </a:rPr>
              <a:t>a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opción de votantes en la parte nutrida del espectro, tiene que moderarse</a:t>
            </a:r>
          </a:p>
        </p:txBody>
      </p:sp>
      <p:sp>
        <p:nvSpPr>
          <p:cNvPr id="112645" name="Text Box 1029">
            <a:extLst>
              <a:ext uri="{FF2B5EF4-FFF2-40B4-BE49-F238E27FC236}">
                <a16:creationId xmlns:a16="http://schemas.microsoft.com/office/drawing/2014/main" id="{3F3C967A-D9DE-4288-B4C5-38B2D388A1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5364163"/>
            <a:ext cx="83058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Los resultados más legítimos que con FPTP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42" grpId="0" autoUpdateAnimBg="0"/>
      <p:bldP spid="112644" grpId="0" autoUpdateAnimBg="0"/>
      <p:bldP spid="112645" grpId="0" autoUpdateAnimBg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Text Box 6146">
            <a:extLst>
              <a:ext uri="{FF2B5EF4-FFF2-40B4-BE49-F238E27FC236}">
                <a16:creationId xmlns:a16="http://schemas.microsoft.com/office/drawing/2014/main" id="{25EBCBF7-3F02-4902-BB1D-1CA1758AA6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371600"/>
            <a:ext cx="8305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Complicado para analfabetas... y para los no analfabetas también</a:t>
            </a:r>
          </a:p>
        </p:txBody>
      </p:sp>
      <p:sp>
        <p:nvSpPr>
          <p:cNvPr id="40963" name="Text Box 6147">
            <a:extLst>
              <a:ext uri="{FF2B5EF4-FFF2-40B4-BE49-F238E27FC236}">
                <a16:creationId xmlns:a16="http://schemas.microsoft.com/office/drawing/2014/main" id="{85926A01-D050-4A04-BBC1-662631539F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7000" y="304800"/>
            <a:ext cx="38100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rgbClr val="CC3300"/>
                </a:solidFill>
                <a:latin typeface="Calibri" panose="020F0502020204030204" pitchFamily="34" charset="0"/>
              </a:rPr>
              <a:t>Contras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del AV</a:t>
            </a:r>
            <a:endParaRPr lang="es-MX" altLang="es-MX" sz="3200" i="1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114692" name="Text Box 6148">
            <a:extLst>
              <a:ext uri="{FF2B5EF4-FFF2-40B4-BE49-F238E27FC236}">
                <a16:creationId xmlns:a16="http://schemas.microsoft.com/office/drawing/2014/main" id="{E0FFF042-FD60-4312-936E-3B5895FB3E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2590800"/>
            <a:ext cx="8305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Como M=1, suele generar resultados desproporcionales</a:t>
            </a:r>
          </a:p>
        </p:txBody>
      </p:sp>
      <p:sp>
        <p:nvSpPr>
          <p:cNvPr id="114693" name="Text Box 6149">
            <a:extLst>
              <a:ext uri="{FF2B5EF4-FFF2-40B4-BE49-F238E27FC236}">
                <a16:creationId xmlns:a16="http://schemas.microsoft.com/office/drawing/2014/main" id="{20901F48-5BF7-4A61-8175-4900A2A0F3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4054475"/>
            <a:ext cx="8305800" cy="2041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Una variante es </a:t>
            </a:r>
            <a:r>
              <a:rPr lang="es-MX" altLang="es-MX" sz="3200" i="1">
                <a:solidFill>
                  <a:schemeClr val="tx1"/>
                </a:solidFill>
                <a:latin typeface="Calibri" panose="020F0502020204030204" pitchFamily="34" charset="0"/>
              </a:rPr>
              <a:t>Supplem. Vote 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(alcalde Londres): sólo se pide 1</a:t>
            </a:r>
            <a:r>
              <a:rPr lang="es-MX" altLang="es-MX" sz="3200" baseline="30000">
                <a:solidFill>
                  <a:schemeClr val="tx1"/>
                </a:solidFill>
                <a:latin typeface="Calibri" panose="020F0502020204030204" pitchFamily="34" charset="0"/>
              </a:rPr>
              <a:t>a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y 2</a:t>
            </a:r>
            <a:r>
              <a:rPr lang="es-MX" altLang="es-MX" sz="3200" baseline="30000">
                <a:solidFill>
                  <a:schemeClr val="tx1"/>
                </a:solidFill>
                <a:latin typeface="Calibri" panose="020F0502020204030204" pitchFamily="34" charset="0"/>
              </a:rPr>
              <a:t>a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opciones; si nadie tiene &gt;50% se elimina a todos salvo dos punteros, a quienes se les transfieren votos de boletas eliminadas</a:t>
            </a:r>
          </a:p>
        </p:txBody>
      </p:sp>
      <p:pic>
        <p:nvPicPr>
          <p:cNvPr id="114694" name="Picture 6150" descr="C:\Documents and Settings\Eric\My Documents\My Pictures\2005_11_16\IMG_0258.JPG">
            <a:extLst>
              <a:ext uri="{FF2B5EF4-FFF2-40B4-BE49-F238E27FC236}">
                <a16:creationId xmlns:a16="http://schemas.microsoft.com/office/drawing/2014/main" id="{5F8322B5-3159-4259-868A-56CEA5112B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228600"/>
            <a:ext cx="4876800" cy="365760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rgbClr val="80808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690" grpId="0" autoUpdateAnimBg="0"/>
      <p:bldP spid="114692" grpId="0" autoUpdateAnimBg="0"/>
      <p:bldP spid="114693" grpId="0" autoUpdateAnimBg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Elementos multimedia en línea 1" title="John Cleese: we need Proportional Representation to #MakeVotesMatter">
            <a:hlinkClick r:id="" action="ppaction://media"/>
            <a:extLst>
              <a:ext uri="{FF2B5EF4-FFF2-40B4-BE49-F238E27FC236}">
                <a16:creationId xmlns:a16="http://schemas.microsoft.com/office/drawing/2014/main" id="{F00E945F-0EEA-28B5-AAAB-F8E14D2925E1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914400" y="1372757"/>
            <a:ext cx="7315200" cy="413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19246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ext Box 1026">
            <a:extLst>
              <a:ext uri="{FF2B5EF4-FFF2-40B4-BE49-F238E27FC236}">
                <a16:creationId xmlns:a16="http://schemas.microsoft.com/office/drawing/2014/main" id="{3E1A5CDC-8340-4FC7-BEF2-D6F4D6581F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143000"/>
            <a:ext cx="8305800" cy="2528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Pregunta: </a:t>
            </a:r>
            <a:b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n-US" altLang="es-MX" sz="3200" i="1">
                <a:latin typeface="Calibri" panose="020F0502020204030204" pitchFamily="34" charset="0"/>
              </a:rPr>
              <a:t>At present, the UK uses the ‘first past the post’ system to elect MPs to the House of Commons. Should the ‘alternative vote’ system be used instead?</a:t>
            </a:r>
            <a:endParaRPr lang="es-MX" altLang="es-MX" sz="3200" i="1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41987" name="Text Box 1027">
            <a:extLst>
              <a:ext uri="{FF2B5EF4-FFF2-40B4-BE49-F238E27FC236}">
                <a16:creationId xmlns:a16="http://schemas.microsoft.com/office/drawing/2014/main" id="{18570A46-E4DC-427D-8748-F0563A6A5C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8800" y="304800"/>
            <a:ext cx="54864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Referendum 5 mayo 2011, UK</a:t>
            </a:r>
            <a:endParaRPr lang="es-MX" altLang="es-MX" sz="3200" i="1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159748" name="Text Box 1028">
            <a:extLst>
              <a:ext uri="{FF2B5EF4-FFF2-40B4-BE49-F238E27FC236}">
                <a16:creationId xmlns:a16="http://schemas.microsoft.com/office/drawing/2014/main" id="{0A13919C-0504-4DB0-867D-F6E84B182E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4251325"/>
            <a:ext cx="5562600" cy="1311275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 b="1">
                <a:solidFill>
                  <a:srgbClr val="009900"/>
                </a:solidFill>
                <a:latin typeface="Calibri" panose="020F0502020204030204" pitchFamily="34" charset="0"/>
              </a:rPr>
              <a:t>Sí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: 6,152,607</a:t>
            </a:r>
            <a:r>
              <a:rPr lang="es-MX" altLang="es-MX" sz="3200" b="1">
                <a:solidFill>
                  <a:schemeClr val="tx1"/>
                </a:solidFill>
                <a:latin typeface="Calibri" panose="020F0502020204030204" pitchFamily="34" charset="0"/>
              </a:rPr>
              <a:t> (32%)</a:t>
            </a:r>
          </a:p>
          <a:p>
            <a:pPr eaLnBrk="1" hangingPunct="1">
              <a:spcBef>
                <a:spcPct val="50000"/>
              </a:spcBef>
            </a:pPr>
            <a:r>
              <a:rPr lang="es-MX" altLang="es-MX" sz="3200" b="1">
                <a:solidFill>
                  <a:srgbClr val="FF3300"/>
                </a:solidFill>
                <a:latin typeface="Calibri" panose="020F0502020204030204" pitchFamily="34" charset="0"/>
              </a:rPr>
              <a:t>No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: 13,013,123</a:t>
            </a:r>
            <a:r>
              <a:rPr lang="es-MX" altLang="es-MX" sz="3200" b="1">
                <a:solidFill>
                  <a:schemeClr val="tx1"/>
                </a:solidFill>
                <a:latin typeface="Calibri" panose="020F0502020204030204" pitchFamily="34" charset="0"/>
              </a:rPr>
              <a:t> (68%)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9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9748" grpId="0" animBg="1" autoUpdateAnimBg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Text Box 2">
            <a:extLst>
              <a:ext uri="{FF2B5EF4-FFF2-40B4-BE49-F238E27FC236}">
                <a16:creationId xmlns:a16="http://schemas.microsoft.com/office/drawing/2014/main" id="{2784642C-3226-47D2-B4EF-348DFA4F3D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143000"/>
            <a:ext cx="83058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M=1, V=1, con dos posibles elecciones </a:t>
            </a:r>
          </a:p>
        </p:txBody>
      </p:sp>
      <p:sp>
        <p:nvSpPr>
          <p:cNvPr id="43011" name="Text Box 3">
            <a:extLst>
              <a:ext uri="{FF2B5EF4-FFF2-40B4-BE49-F238E27FC236}">
                <a16:creationId xmlns:a16="http://schemas.microsoft.com/office/drawing/2014/main" id="{27C07A12-F25C-4C03-A2B3-AA11AC37EE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2600" y="304800"/>
            <a:ext cx="56388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TRS: sistema de doble vuelta</a:t>
            </a:r>
          </a:p>
        </p:txBody>
      </p:sp>
      <p:sp>
        <p:nvSpPr>
          <p:cNvPr id="116740" name="Text Box 4">
            <a:extLst>
              <a:ext uri="{FF2B5EF4-FFF2-40B4-BE49-F238E27FC236}">
                <a16:creationId xmlns:a16="http://schemas.microsoft.com/office/drawing/2014/main" id="{FF1E4E17-0B97-4EF3-9A54-C05E4B3615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905000"/>
            <a:ext cx="83058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Primera ronda: como FPTP</a:t>
            </a:r>
          </a:p>
        </p:txBody>
      </p:sp>
      <p:sp>
        <p:nvSpPr>
          <p:cNvPr id="116741" name="Text Box 5">
            <a:extLst>
              <a:ext uri="{FF2B5EF4-FFF2-40B4-BE49-F238E27FC236}">
                <a16:creationId xmlns:a16="http://schemas.microsoft.com/office/drawing/2014/main" id="{EAB0FB58-9F46-47BA-B055-548EA71BB0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2743200"/>
            <a:ext cx="85344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Regla para la segunda ronda cambia:</a:t>
            </a:r>
          </a:p>
        </p:txBody>
      </p:sp>
      <p:sp>
        <p:nvSpPr>
          <p:cNvPr id="116742" name="Text Box 6">
            <a:extLst>
              <a:ext uri="{FF2B5EF4-FFF2-40B4-BE49-F238E27FC236}">
                <a16:creationId xmlns:a16="http://schemas.microsoft.com/office/drawing/2014/main" id="{15344104-5057-45C6-A924-0FADDA6139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3429000"/>
            <a:ext cx="85344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b="1">
                <a:solidFill>
                  <a:schemeClr val="tx1"/>
                </a:solidFill>
                <a:latin typeface="Calibri" panose="020F0502020204030204" pitchFamily="34" charset="0"/>
              </a:rPr>
              <a:t>Francia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(pres) 50%+1 para ganar, pasan 2 punteros.</a:t>
            </a:r>
          </a:p>
        </p:txBody>
      </p:sp>
      <p:sp>
        <p:nvSpPr>
          <p:cNvPr id="116743" name="Text Box 7">
            <a:extLst>
              <a:ext uri="{FF2B5EF4-FFF2-40B4-BE49-F238E27FC236}">
                <a16:creationId xmlns:a16="http://schemas.microsoft.com/office/drawing/2014/main" id="{4944C806-231A-4667-BAB4-1C6CED1DD9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4038600"/>
            <a:ext cx="80772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b="1">
                <a:solidFill>
                  <a:schemeClr val="tx1"/>
                </a:solidFill>
                <a:latin typeface="Calibri" panose="020F0502020204030204" pitchFamily="34" charset="0"/>
              </a:rPr>
              <a:t>Costa Rica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    40%          “        “           “      2             </a:t>
            </a:r>
          </a:p>
        </p:txBody>
      </p:sp>
      <p:sp>
        <p:nvSpPr>
          <p:cNvPr id="116744" name="Text Box 8">
            <a:extLst>
              <a:ext uri="{FF2B5EF4-FFF2-40B4-BE49-F238E27FC236}">
                <a16:creationId xmlns:a16="http://schemas.microsoft.com/office/drawing/2014/main" id="{61B2986E-CFA5-42D3-ABB1-68ECFF2E66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4587875"/>
            <a:ext cx="85344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b="1">
                <a:solidFill>
                  <a:schemeClr val="tx1"/>
                </a:solidFill>
                <a:latin typeface="Calibri" panose="020F0502020204030204" pitchFamily="34" charset="0"/>
              </a:rPr>
              <a:t>Argentina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     45% ó 40%+10% margen    2</a:t>
            </a:r>
          </a:p>
        </p:txBody>
      </p:sp>
      <p:sp>
        <p:nvSpPr>
          <p:cNvPr id="116745" name="Text Box 9">
            <a:extLst>
              <a:ext uri="{FF2B5EF4-FFF2-40B4-BE49-F238E27FC236}">
                <a16:creationId xmlns:a16="http://schemas.microsoft.com/office/drawing/2014/main" id="{C50B4B95-6001-4513-A6F5-74D101CA5F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5181600"/>
            <a:ext cx="8077200" cy="1066800"/>
          </a:xfrm>
          <a:prstGeom prst="rect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b="1">
                <a:solidFill>
                  <a:schemeClr val="tx1"/>
                </a:solidFill>
                <a:latin typeface="Calibri" panose="020F0502020204030204" pitchFamily="34" charset="0"/>
              </a:rPr>
              <a:t>Francia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(AN)  50%+1     “       “            “     quien obtenga &gt;12.5%   (la 2</a:t>
            </a:r>
            <a:r>
              <a:rPr lang="es-MX" altLang="es-MX" sz="3200" baseline="30000">
                <a:solidFill>
                  <a:schemeClr val="tx1"/>
                </a:solidFill>
                <a:latin typeface="Calibri" panose="020F0502020204030204" pitchFamily="34" charset="0"/>
              </a:rPr>
              <a:t>a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ronda es FPTP) </a:t>
            </a:r>
          </a:p>
        </p:txBody>
      </p:sp>
      <p:sp>
        <p:nvSpPr>
          <p:cNvPr id="43018" name="Rectangle 10">
            <a:extLst>
              <a:ext uri="{FF2B5EF4-FFF2-40B4-BE49-F238E27FC236}">
                <a16:creationId xmlns:a16="http://schemas.microsoft.com/office/drawing/2014/main" id="{4285CABD-0C75-4188-87C2-663BF23CDE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" y="3429000"/>
            <a:ext cx="8229600" cy="29718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MX" altLang="es-MX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6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6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6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6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6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6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6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6738" grpId="0" autoUpdateAnimBg="0"/>
      <p:bldP spid="116740" grpId="0" autoUpdateAnimBg="0"/>
      <p:bldP spid="116741" grpId="0" autoUpdateAnimBg="0"/>
      <p:bldP spid="116742" grpId="0" autoUpdateAnimBg="0"/>
      <p:bldP spid="116743" grpId="0" animBg="1" autoUpdateAnimBg="0"/>
      <p:bldP spid="116744" grpId="0" autoUpdateAnimBg="0"/>
      <p:bldP spid="116745" grpId="0" animBg="1" autoUpdateAnimBg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Text Box 2">
            <a:extLst>
              <a:ext uri="{FF2B5EF4-FFF2-40B4-BE49-F238E27FC236}">
                <a16:creationId xmlns:a16="http://schemas.microsoft.com/office/drawing/2014/main" id="{E0A4F85D-3D9B-412B-8FDA-C145251DA2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447800"/>
            <a:ext cx="83058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El sistema más común para elegir presidentes</a:t>
            </a:r>
          </a:p>
        </p:txBody>
      </p:sp>
      <p:sp>
        <p:nvSpPr>
          <p:cNvPr id="44035" name="Text Box 3">
            <a:extLst>
              <a:ext uri="{FF2B5EF4-FFF2-40B4-BE49-F238E27FC236}">
                <a16:creationId xmlns:a16="http://schemas.microsoft.com/office/drawing/2014/main" id="{F7C0F706-9A75-4C07-82A1-43282686FA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62400" y="304800"/>
            <a:ext cx="12192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TRS</a:t>
            </a:r>
          </a:p>
        </p:txBody>
      </p:sp>
      <p:sp>
        <p:nvSpPr>
          <p:cNvPr id="118788" name="Text Box 4">
            <a:extLst>
              <a:ext uri="{FF2B5EF4-FFF2-40B4-BE49-F238E27FC236}">
                <a16:creationId xmlns:a16="http://schemas.microsoft.com/office/drawing/2014/main" id="{BE50F63D-16F9-40B0-91D7-92EB34A177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2362200"/>
            <a:ext cx="830580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Sistema francés y de sus ex-colonias: </a:t>
            </a:r>
            <a:b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Francia, Rep. Centroafricana, Congo Brazzaville, Gabón, Mali, Egipto, Vietnam, Haití...</a:t>
            </a:r>
          </a:p>
        </p:txBody>
      </p:sp>
      <p:sp>
        <p:nvSpPr>
          <p:cNvPr id="118789" name="AutoShape 5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630F537B-CE4D-46C1-8C84-33503F02FA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05600" y="5715000"/>
            <a:ext cx="914400" cy="457200"/>
          </a:xfrm>
          <a:prstGeom prst="actionButtonBlank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MX" altLang="es-MX">
              <a:latin typeface="Calibri" panose="020F0502020204030204" pitchFamily="34" charset="0"/>
            </a:endParaRPr>
          </a:p>
        </p:txBody>
      </p:sp>
      <p:sp>
        <p:nvSpPr>
          <p:cNvPr id="118790" name="Line 6">
            <a:extLst>
              <a:ext uri="{FF2B5EF4-FFF2-40B4-BE49-F238E27FC236}">
                <a16:creationId xmlns:a16="http://schemas.microsoft.com/office/drawing/2014/main" id="{4037A304-EE8F-45FE-B080-ACD7C0F1D9A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934200" y="5943600"/>
            <a:ext cx="381000" cy="0"/>
          </a:xfrm>
          <a:prstGeom prst="line">
            <a:avLst/>
          </a:prstGeom>
          <a:noFill/>
          <a:ln w="38100">
            <a:solidFill>
              <a:schemeClr val="bg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ES"/>
          </a:p>
        </p:txBody>
      </p:sp>
      <p:sp>
        <p:nvSpPr>
          <p:cNvPr id="118791" name="Text Box 7">
            <a:extLst>
              <a:ext uri="{FF2B5EF4-FFF2-40B4-BE49-F238E27FC236}">
                <a16:creationId xmlns:a16="http://schemas.microsoft.com/office/drawing/2014/main" id="{3D095AC7-C3F4-42C4-B594-0287D8EACC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80100" y="5715000"/>
            <a:ext cx="7651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2000">
                <a:latin typeface="Calibri" panose="020F0502020204030204" pitchFamily="34" charset="0"/>
              </a:rPr>
              <a:t>mapa</a:t>
            </a:r>
          </a:p>
        </p:txBody>
      </p:sp>
      <p:sp>
        <p:nvSpPr>
          <p:cNvPr id="47112" name="Text Box 4">
            <a:extLst>
              <a:ext uri="{FF2B5EF4-FFF2-40B4-BE49-F238E27FC236}">
                <a16:creationId xmlns:a16="http://schemas.microsoft.com/office/drawing/2014/main" id="{4AEBE5EA-9D3D-43D5-B300-2E7DF856FE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4267200"/>
            <a:ext cx="8305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Versión Estrada/Calderón: elección legislativa concurre con segunda vuelta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8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8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8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8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8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8786" grpId="0" autoUpdateAnimBg="0"/>
      <p:bldP spid="118788" grpId="0" autoUpdateAnimBg="0"/>
      <p:bldP spid="118789" grpId="0" animBg="1" autoUpdateAnimBg="0"/>
      <p:bldP spid="118791" grpId="0" autoUpdateAnimBg="0"/>
      <p:bldP spid="47112" grpId="0" autoUpdateAnimBg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ext Box 2">
            <a:extLst>
              <a:ext uri="{FF2B5EF4-FFF2-40B4-BE49-F238E27FC236}">
                <a16:creationId xmlns:a16="http://schemas.microsoft.com/office/drawing/2014/main" id="{1DB60AC0-BC1F-4845-9480-C1A7C99D83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219200"/>
            <a:ext cx="830580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Permite al votante sumarse a una mayoría absoluta en segunda ronda; puedes cambiar tu preferencia </a:t>
            </a:r>
          </a:p>
        </p:txBody>
      </p:sp>
      <p:sp>
        <p:nvSpPr>
          <p:cNvPr id="45059" name="Text Box 3">
            <a:extLst>
              <a:ext uri="{FF2B5EF4-FFF2-40B4-BE49-F238E27FC236}">
                <a16:creationId xmlns:a16="http://schemas.microsoft.com/office/drawing/2014/main" id="{4DFE8C70-361E-460F-9AD9-533400A0EF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6600" y="304800"/>
            <a:ext cx="25908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rgbClr val="009900"/>
                </a:solidFill>
                <a:latin typeface="Calibri" panose="020F0502020204030204" pitchFamily="34" charset="0"/>
              </a:rPr>
              <a:t>Pros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del TRS</a:t>
            </a:r>
            <a:endParaRPr lang="es-MX" altLang="es-MX" sz="3200" i="1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120836" name="Text Box 4">
            <a:extLst>
              <a:ext uri="{FF2B5EF4-FFF2-40B4-BE49-F238E27FC236}">
                <a16:creationId xmlns:a16="http://schemas.microsoft.com/office/drawing/2014/main" id="{19B41090-C49F-48EA-BEB6-3A7459D809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3962400"/>
            <a:ext cx="830580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Facilita coordinación de élite y da al elector más información a la hora de votar en la segunda ronda </a:t>
            </a:r>
          </a:p>
        </p:txBody>
      </p:sp>
      <p:sp>
        <p:nvSpPr>
          <p:cNvPr id="120837" name="Text Box 5">
            <a:extLst>
              <a:ext uri="{FF2B5EF4-FFF2-40B4-BE49-F238E27FC236}">
                <a16:creationId xmlns:a16="http://schemas.microsoft.com/office/drawing/2014/main" id="{CDD50E38-E6B2-4083-8DD9-9D00177C63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5486400"/>
            <a:ext cx="8305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Permite “ordenar” sin necesidad de ser alfabeta </a:t>
            </a:r>
          </a:p>
        </p:txBody>
      </p:sp>
      <p:sp>
        <p:nvSpPr>
          <p:cNvPr id="48134" name="Text Box 2">
            <a:extLst>
              <a:ext uri="{FF2B5EF4-FFF2-40B4-BE49-F238E27FC236}">
                <a16:creationId xmlns:a16="http://schemas.microsoft.com/office/drawing/2014/main" id="{EC31D380-B54F-43B9-A6C6-5F7EEDAB60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2743200"/>
            <a:ext cx="8305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Incentivos para cimentar coaliciones post-electorales (apoyo en 2da ronda)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0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0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0836" grpId="0" autoUpdateAnimBg="0"/>
      <p:bldP spid="120837" grpId="0" autoUpdateAnimBg="0"/>
      <p:bldP spid="48134" grpId="0" autoUpdateAnimBg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ext Box 2">
            <a:extLst>
              <a:ext uri="{FF2B5EF4-FFF2-40B4-BE49-F238E27FC236}">
                <a16:creationId xmlns:a16="http://schemas.microsoft.com/office/drawing/2014/main" id="{A0811967-5326-42BA-9244-E4EE9239F4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219200"/>
            <a:ext cx="83058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Costo: dos elecciones generales en vez de una </a:t>
            </a:r>
          </a:p>
        </p:txBody>
      </p:sp>
      <p:sp>
        <p:nvSpPr>
          <p:cNvPr id="46083" name="Text Box 3">
            <a:extLst>
              <a:ext uri="{FF2B5EF4-FFF2-40B4-BE49-F238E27FC236}">
                <a16:creationId xmlns:a16="http://schemas.microsoft.com/office/drawing/2014/main" id="{97EAFD27-77E4-43D2-914C-764B1CECF9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0" y="304800"/>
            <a:ext cx="30480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rgbClr val="CC3300"/>
                </a:solidFill>
                <a:latin typeface="Calibri" panose="020F0502020204030204" pitchFamily="34" charset="0"/>
              </a:rPr>
              <a:t>Contras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del TRS</a:t>
            </a:r>
            <a:endParaRPr lang="es-MX" altLang="es-MX" sz="3200" i="1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122884" name="Text Box 4">
            <a:extLst>
              <a:ext uri="{FF2B5EF4-FFF2-40B4-BE49-F238E27FC236}">
                <a16:creationId xmlns:a16="http://schemas.microsoft.com/office/drawing/2014/main" id="{E91D080A-6EE1-49DE-8347-AC41B1840C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2057400"/>
            <a:ext cx="8305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Costo para el votante: participación suele caer de primera a segunda ronda </a:t>
            </a:r>
          </a:p>
        </p:txBody>
      </p:sp>
      <p:sp>
        <p:nvSpPr>
          <p:cNvPr id="122885" name="Text Box 5">
            <a:extLst>
              <a:ext uri="{FF2B5EF4-FFF2-40B4-BE49-F238E27FC236}">
                <a16:creationId xmlns:a16="http://schemas.microsoft.com/office/drawing/2014/main" id="{FDA25B35-9B43-4F92-B36B-3C54A65568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3352800"/>
            <a:ext cx="830580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Fragmenta el sistema de partidos. También bancadas partidistas si la elección parlamentaria concurre con la primera ronda presidencial </a:t>
            </a:r>
          </a:p>
        </p:txBody>
      </p:sp>
      <p:sp>
        <p:nvSpPr>
          <p:cNvPr id="122886" name="Text Box 6">
            <a:extLst>
              <a:ext uri="{FF2B5EF4-FFF2-40B4-BE49-F238E27FC236}">
                <a16:creationId xmlns:a16="http://schemas.microsoft.com/office/drawing/2014/main" id="{9173823F-6EF4-43A0-841E-42F44923C3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5211763"/>
            <a:ext cx="83058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Desproporcional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28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2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2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884" grpId="0" autoUpdateAnimBg="0"/>
      <p:bldP spid="122885" grpId="0" autoUpdateAnimBg="0"/>
      <p:bldP spid="122886" grpId="0" autoUpdateAnimBg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Picture 2050" descr="C:\Documents and Settings\emagarm\Mis documentos\talks\charlaRectores2010\1997-1ley.png">
            <a:extLst>
              <a:ext uri="{FF2B5EF4-FFF2-40B4-BE49-F238E27FC236}">
                <a16:creationId xmlns:a16="http://schemas.microsoft.com/office/drawing/2014/main" id="{01EE1A1E-076E-4929-B6F7-1CA2579D56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374775"/>
            <a:ext cx="4114800" cy="410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107" name="Picture 2051" descr="C:\Documents and Settings\emagarm\Mis documentos\talks\charlaRectores2010\1997-2.png">
            <a:extLst>
              <a:ext uri="{FF2B5EF4-FFF2-40B4-BE49-F238E27FC236}">
                <a16:creationId xmlns:a16="http://schemas.microsoft.com/office/drawing/2014/main" id="{F899CFB0-352B-4E33-AE50-2526AD3EE3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1381125"/>
            <a:ext cx="4114800" cy="410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108" name="Text Box 2052">
            <a:extLst>
              <a:ext uri="{FF2B5EF4-FFF2-40B4-BE49-F238E27FC236}">
                <a16:creationId xmlns:a16="http://schemas.microsoft.com/office/drawing/2014/main" id="{1A3181A5-11E5-4A71-8ECC-4C1F594F3A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304800"/>
            <a:ext cx="76962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s-MX" altLang="es-MX" sz="3200">
                <a:latin typeface="Calibri" panose="020F0502020204030204" pitchFamily="34" charset="0"/>
              </a:rPr>
              <a:t>Elección de Ayuntamientos, San Luis Potosí</a:t>
            </a:r>
            <a:endParaRPr lang="es-ES" altLang="es-MX" sz="320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Picture 1026" descr="C:\Documents and Settings\emagarm\Mis documentos\talks\charlaRectores2010\2000-2.png">
            <a:extLst>
              <a:ext uri="{FF2B5EF4-FFF2-40B4-BE49-F238E27FC236}">
                <a16:creationId xmlns:a16="http://schemas.microsoft.com/office/drawing/2014/main" id="{9094EEB8-D81B-4451-B335-7497245D17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1374775"/>
            <a:ext cx="4114800" cy="410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131" name="Picture 1027" descr="C:\Documents and Settings\emagarm\Mis documentos\talks\charlaRectores2010\2000-1ley.png">
            <a:extLst>
              <a:ext uri="{FF2B5EF4-FFF2-40B4-BE49-F238E27FC236}">
                <a16:creationId xmlns:a16="http://schemas.microsoft.com/office/drawing/2014/main" id="{1607893B-05B1-4C65-B592-6C4C471E0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371600"/>
            <a:ext cx="4114800" cy="410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132" name="Text Box 1029">
            <a:extLst>
              <a:ext uri="{FF2B5EF4-FFF2-40B4-BE49-F238E27FC236}">
                <a16:creationId xmlns:a16="http://schemas.microsoft.com/office/drawing/2014/main" id="{83B0C6D1-DA14-46AA-BD2D-7B89F33726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304800"/>
            <a:ext cx="76962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s-MX" altLang="es-MX" sz="3200">
                <a:latin typeface="Calibri" panose="020F0502020204030204" pitchFamily="34" charset="0"/>
              </a:rPr>
              <a:t>Elección de Ayuntamientos, San Luis Potosí</a:t>
            </a:r>
            <a:endParaRPr lang="es-ES" altLang="es-MX" sz="320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Picture 1027" descr="C:\Documents and Settings\emagarm\Mis documentos\talks\charlaRectores2010\2003-2.png">
            <a:extLst>
              <a:ext uri="{FF2B5EF4-FFF2-40B4-BE49-F238E27FC236}">
                <a16:creationId xmlns:a16="http://schemas.microsoft.com/office/drawing/2014/main" id="{938D8542-4598-4960-897A-ACE7077CBA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1374775"/>
            <a:ext cx="4114800" cy="410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155" name="Picture 1028" descr="C:\Documents and Settings\emagarm\Mis documentos\talks\charlaRectores2010\2003-1ley.png">
            <a:extLst>
              <a:ext uri="{FF2B5EF4-FFF2-40B4-BE49-F238E27FC236}">
                <a16:creationId xmlns:a16="http://schemas.microsoft.com/office/drawing/2014/main" id="{821E37A7-D562-4940-B06F-9995D95AF7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371600"/>
            <a:ext cx="4114800" cy="410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156" name="Text Box 1029">
            <a:extLst>
              <a:ext uri="{FF2B5EF4-FFF2-40B4-BE49-F238E27FC236}">
                <a16:creationId xmlns:a16="http://schemas.microsoft.com/office/drawing/2014/main" id="{0BE8036B-1B67-4A88-8951-751053C28E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304800"/>
            <a:ext cx="76962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s-MX" altLang="es-MX" sz="3200">
                <a:latin typeface="Calibri" panose="020F0502020204030204" pitchFamily="34" charset="0"/>
              </a:rPr>
              <a:t>Elección de Ayuntamientos, San Luis Potosí</a:t>
            </a:r>
            <a:endParaRPr lang="es-ES" altLang="es-MX" sz="320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0178" name="Object 1026">
            <a:extLst>
              <a:ext uri="{FF2B5EF4-FFF2-40B4-BE49-F238E27FC236}">
                <a16:creationId xmlns:a16="http://schemas.microsoft.com/office/drawing/2014/main" id="{1042D883-171A-43A3-9506-659462BD5BA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57200" y="1676400"/>
          <a:ext cx="8229600" cy="2190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Hoja de cálculo" r:id="rId2" imgW="3686518" imgH="981380" progId="Excel.Sheet.8">
                  <p:embed/>
                </p:oleObj>
              </mc:Choice>
              <mc:Fallback>
                <p:oleObj name="Hoja de cálculo" r:id="rId2" imgW="3686518" imgH="981380" progId="Excel.Sheet.8">
                  <p:embed/>
                  <p:pic>
                    <p:nvPicPr>
                      <p:cNvPr id="50178" name="Object 1026">
                        <a:extLst>
                          <a:ext uri="{FF2B5EF4-FFF2-40B4-BE49-F238E27FC236}">
                            <a16:creationId xmlns:a16="http://schemas.microsoft.com/office/drawing/2014/main" id="{1042D883-171A-43A3-9506-659462BD5BA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1676400"/>
                        <a:ext cx="8229600" cy="219075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>
                        <a:outerShdw dist="107763" dir="2700000" algn="ctr" rotWithShape="0">
                          <a:schemeClr val="bg2"/>
                        </a:outerShdw>
                      </a:effectLst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0179" name="Text Box 2">
            <a:extLst>
              <a:ext uri="{FF2B5EF4-FFF2-40B4-BE49-F238E27FC236}">
                <a16:creationId xmlns:a16="http://schemas.microsoft.com/office/drawing/2014/main" id="{53563656-0975-489D-BE4B-91AF5718DD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4495800"/>
            <a:ext cx="8305800" cy="1077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Sistema se abandonó para elección 2006</a:t>
            </a:r>
            <a:b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 Falta estudio de este caso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Text Box 2">
            <a:extLst>
              <a:ext uri="{FF2B5EF4-FFF2-40B4-BE49-F238E27FC236}">
                <a16:creationId xmlns:a16="http://schemas.microsoft.com/office/drawing/2014/main" id="{0667595D-B3BA-42D7-82AA-D67BE81724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295400"/>
            <a:ext cx="83058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dirty="0">
                <a:solidFill>
                  <a:schemeClr val="tx1"/>
                </a:solidFill>
                <a:latin typeface="Calibri"/>
                <a:cs typeface="Calibri"/>
              </a:rPr>
              <a:t>Traducción consciente del %voto en %escaños </a:t>
            </a:r>
            <a:endParaRPr lang="es-MX" altLang="es-MX" sz="320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51203" name="Text Box 3">
            <a:extLst>
              <a:ext uri="{FF2B5EF4-FFF2-40B4-BE49-F238E27FC236}">
                <a16:creationId xmlns:a16="http://schemas.microsoft.com/office/drawing/2014/main" id="{51294090-BAE0-4B7E-888B-0189FCFDF4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33800" y="304800"/>
            <a:ext cx="16764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La RP</a:t>
            </a:r>
            <a:endParaRPr lang="es-MX" altLang="es-MX" sz="3200" i="1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124932" name="Text Box 4">
            <a:extLst>
              <a:ext uri="{FF2B5EF4-FFF2-40B4-BE49-F238E27FC236}">
                <a16:creationId xmlns:a16="http://schemas.microsoft.com/office/drawing/2014/main" id="{4B8EB587-B1DA-4F35-9FF8-D460DE45AE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2590800"/>
            <a:ext cx="830580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i="1">
                <a:solidFill>
                  <a:schemeClr val="tx1"/>
                </a:solidFill>
                <a:latin typeface="Calibri" panose="020F0502020204030204" pitchFamily="34" charset="0"/>
              </a:rPr>
              <a:t>M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&gt;1 por definición: </a:t>
            </a:r>
            <a:b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En Israel y Holanda el país es un solo distrito </a:t>
            </a:r>
            <a:b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En Argentina y Brasil cada estado es un distrito </a:t>
            </a:r>
          </a:p>
        </p:txBody>
      </p:sp>
      <p:sp>
        <p:nvSpPr>
          <p:cNvPr id="51205" name="AutoShape 5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56F6F38E-42AD-4B50-AEE1-D89BB72F75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05600" y="5715000"/>
            <a:ext cx="914400" cy="457200"/>
          </a:xfrm>
          <a:prstGeom prst="actionButtonBlank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MX" altLang="es-MX">
              <a:latin typeface="Calibri" panose="020F0502020204030204" pitchFamily="34" charset="0"/>
            </a:endParaRPr>
          </a:p>
        </p:txBody>
      </p:sp>
      <p:sp>
        <p:nvSpPr>
          <p:cNvPr id="51206" name="Line 6">
            <a:extLst>
              <a:ext uri="{FF2B5EF4-FFF2-40B4-BE49-F238E27FC236}">
                <a16:creationId xmlns:a16="http://schemas.microsoft.com/office/drawing/2014/main" id="{C098814E-1AAA-413F-9895-5239F39DBDB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934200" y="5943600"/>
            <a:ext cx="381000" cy="0"/>
          </a:xfrm>
          <a:prstGeom prst="line">
            <a:avLst/>
          </a:prstGeom>
          <a:noFill/>
          <a:ln w="38100">
            <a:solidFill>
              <a:schemeClr val="bg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ES"/>
          </a:p>
        </p:txBody>
      </p:sp>
      <p:sp>
        <p:nvSpPr>
          <p:cNvPr id="51207" name="Text Box 7">
            <a:extLst>
              <a:ext uri="{FF2B5EF4-FFF2-40B4-BE49-F238E27FC236}">
                <a16:creationId xmlns:a16="http://schemas.microsoft.com/office/drawing/2014/main" id="{D456D504-7FD8-4BE3-9DE3-DEF79DB290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13413" y="5715000"/>
            <a:ext cx="98583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2000">
                <a:latin typeface="Calibri" panose="020F0502020204030204" pitchFamily="34" charset="0"/>
              </a:rPr>
              <a:t>familias</a:t>
            </a:r>
          </a:p>
        </p:txBody>
      </p:sp>
      <p:sp>
        <p:nvSpPr>
          <p:cNvPr id="51208" name="AutoShape 8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78949DC1-0221-4566-A6BF-D87C0E5D1E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9738" y="5715000"/>
            <a:ext cx="914400" cy="457200"/>
          </a:xfrm>
          <a:prstGeom prst="actionButtonBlank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MX" altLang="es-MX">
              <a:latin typeface="Calibri" panose="020F0502020204030204" pitchFamily="34" charset="0"/>
            </a:endParaRPr>
          </a:p>
        </p:txBody>
      </p:sp>
      <p:sp>
        <p:nvSpPr>
          <p:cNvPr id="51209" name="Line 9">
            <a:extLst>
              <a:ext uri="{FF2B5EF4-FFF2-40B4-BE49-F238E27FC236}">
                <a16:creationId xmlns:a16="http://schemas.microsoft.com/office/drawing/2014/main" id="{8C6E3D4E-2E44-4CD6-8A5E-41A48B45F94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208338" y="5943600"/>
            <a:ext cx="381000" cy="0"/>
          </a:xfrm>
          <a:prstGeom prst="line">
            <a:avLst/>
          </a:prstGeom>
          <a:noFill/>
          <a:ln w="38100">
            <a:solidFill>
              <a:schemeClr val="bg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ES"/>
          </a:p>
        </p:txBody>
      </p:sp>
      <p:sp>
        <p:nvSpPr>
          <p:cNvPr id="51210" name="Text Box 10">
            <a:extLst>
              <a:ext uri="{FF2B5EF4-FFF2-40B4-BE49-F238E27FC236}">
                <a16:creationId xmlns:a16="http://schemas.microsoft.com/office/drawing/2014/main" id="{5CFCC658-54B3-4903-932D-96BB2197FA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38313" y="5715000"/>
            <a:ext cx="126841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2000">
                <a:latin typeface="Calibri" panose="020F0502020204030204" pitchFamily="34" charset="0"/>
              </a:rPr>
              <a:t>frecuencia</a:t>
            </a:r>
          </a:p>
        </p:txBody>
      </p:sp>
      <p:sp>
        <p:nvSpPr>
          <p:cNvPr id="124939" name="Text Box 11">
            <a:extLst>
              <a:ext uri="{FF2B5EF4-FFF2-40B4-BE49-F238E27FC236}">
                <a16:creationId xmlns:a16="http://schemas.microsoft.com/office/drawing/2014/main" id="{AD000D0F-EE8B-4FEA-98D1-6E66D611BE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4389438"/>
            <a:ext cx="8305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72 países eligen su parlamento con RP pura, 1,200M habitantes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4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4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4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4930" grpId="0" autoUpdateAnimBg="0"/>
      <p:bldP spid="124932" grpId="0" autoUpdateAnimBg="0"/>
      <p:bldP spid="124939" grpId="0" autoUpdateAnimBg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Elementos multimedia en línea 1" title="Why US elections only give you two choices">
            <a:hlinkClick r:id="" action="ppaction://media"/>
            <a:extLst>
              <a:ext uri="{FF2B5EF4-FFF2-40B4-BE49-F238E27FC236}">
                <a16:creationId xmlns:a16="http://schemas.microsoft.com/office/drawing/2014/main" id="{C45C54CE-4D86-3299-FA3F-033D578F32E7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914400" y="1362075"/>
            <a:ext cx="7315200" cy="413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83613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39" name="Text Box 15">
            <a:extLst>
              <a:ext uri="{FF2B5EF4-FFF2-40B4-BE49-F238E27FC236}">
                <a16:creationId xmlns:a16="http://schemas.microsoft.com/office/drawing/2014/main" id="{326E1DF1-6B62-4813-9F4C-BA2A4F5D5C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309688"/>
            <a:ext cx="8305800" cy="4481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Los sistemas de RP varían en cuanto a</a:t>
            </a:r>
          </a:p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la magnitud de los distritos (a mayor </a:t>
            </a:r>
            <a:r>
              <a:rPr lang="es-MX" altLang="es-MX" sz="3200" i="1">
                <a:solidFill>
                  <a:schemeClr val="tx1"/>
                </a:solidFill>
                <a:latin typeface="Calibri" panose="020F0502020204030204" pitchFamily="34" charset="0"/>
              </a:rPr>
              <a:t>M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, más proporcionalidad);</a:t>
            </a:r>
          </a:p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por quién se vota (partidos, candidatos, o ambos);</a:t>
            </a:r>
          </a:p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el umbral de representación (2%, 5%...) </a:t>
            </a:r>
          </a:p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la fórmula de reparto</a:t>
            </a:r>
          </a:p>
        </p:txBody>
      </p:sp>
      <p:sp>
        <p:nvSpPr>
          <p:cNvPr id="52227" name="Text Box 16">
            <a:extLst>
              <a:ext uri="{FF2B5EF4-FFF2-40B4-BE49-F238E27FC236}">
                <a16:creationId xmlns:a16="http://schemas.microsoft.com/office/drawing/2014/main" id="{2453599D-2A76-471A-8DEF-2153B57EF8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5000" y="304800"/>
            <a:ext cx="53340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Diferencias en sistemas de RP </a:t>
            </a:r>
            <a:endParaRPr lang="es-MX" altLang="es-MX" sz="3200" i="1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9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9039" grpId="0" autoUpdateAnimBg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82" name="Text Box 2050">
            <a:extLst>
              <a:ext uri="{FF2B5EF4-FFF2-40B4-BE49-F238E27FC236}">
                <a16:creationId xmlns:a16="http://schemas.microsoft.com/office/drawing/2014/main" id="{2C60EE47-D43F-4B17-BC5F-4C6539F301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219200"/>
            <a:ext cx="830580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Evita posibles resultados anómalos como el </a:t>
            </a:r>
            <a:r>
              <a:rPr lang="es-MX" altLang="es-MX" sz="3200" i="1">
                <a:solidFill>
                  <a:schemeClr val="tx1"/>
                </a:solidFill>
                <a:latin typeface="Calibri" panose="020F0502020204030204" pitchFamily="34" charset="0"/>
              </a:rPr>
              <a:t>seat bonus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del partido mayor o dejar fuera a chicos</a:t>
            </a:r>
          </a:p>
        </p:txBody>
      </p:sp>
      <p:sp>
        <p:nvSpPr>
          <p:cNvPr id="53251" name="Text Box 2051">
            <a:extLst>
              <a:ext uri="{FF2B5EF4-FFF2-40B4-BE49-F238E27FC236}">
                <a16:creationId xmlns:a16="http://schemas.microsoft.com/office/drawing/2014/main" id="{23E556AB-CB4E-4443-B480-321263FFD0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6600" y="304800"/>
            <a:ext cx="25908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rgbClr val="009900"/>
                </a:solidFill>
                <a:latin typeface="Calibri" panose="020F0502020204030204" pitchFamily="34" charset="0"/>
              </a:rPr>
              <a:t>Pros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de la RP</a:t>
            </a:r>
            <a:endParaRPr lang="es-MX" altLang="es-MX" sz="3200" i="1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199684" name="AutoShape 2052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503D03C4-FA7D-434D-9332-8D343B5144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72400" y="762000"/>
            <a:ext cx="914400" cy="457200"/>
          </a:xfrm>
          <a:prstGeom prst="actionButtonBlank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MX" altLang="es-MX">
              <a:latin typeface="Calibri" panose="020F0502020204030204" pitchFamily="34" charset="0"/>
            </a:endParaRPr>
          </a:p>
        </p:txBody>
      </p:sp>
      <p:sp>
        <p:nvSpPr>
          <p:cNvPr id="199685" name="Line 2053">
            <a:extLst>
              <a:ext uri="{FF2B5EF4-FFF2-40B4-BE49-F238E27FC236}">
                <a16:creationId xmlns:a16="http://schemas.microsoft.com/office/drawing/2014/main" id="{C42D1F82-FCFA-439D-B375-F2A8E608A3C0}"/>
              </a:ext>
            </a:extLst>
          </p:cNvPr>
          <p:cNvSpPr>
            <a:spLocks noChangeShapeType="1"/>
          </p:cNvSpPr>
          <p:nvPr/>
        </p:nvSpPr>
        <p:spPr bwMode="auto">
          <a:xfrm>
            <a:off x="8001000" y="990600"/>
            <a:ext cx="381000" cy="0"/>
          </a:xfrm>
          <a:prstGeom prst="line">
            <a:avLst/>
          </a:prstGeom>
          <a:noFill/>
          <a:ln w="38100">
            <a:solidFill>
              <a:schemeClr val="bg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ES"/>
          </a:p>
        </p:txBody>
      </p:sp>
      <p:sp>
        <p:nvSpPr>
          <p:cNvPr id="199686" name="Text Box 2054">
            <a:extLst>
              <a:ext uri="{FF2B5EF4-FFF2-40B4-BE49-F238E27FC236}">
                <a16:creationId xmlns:a16="http://schemas.microsoft.com/office/drawing/2014/main" id="{51FAADD9-6CF0-4B8B-9CFC-42C72E0F92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59575" y="762000"/>
            <a:ext cx="103028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2000">
                <a:latin typeface="Calibri" panose="020F0502020204030204" pitchFamily="34" charset="0"/>
              </a:rPr>
              <a:t>Caso GB</a:t>
            </a:r>
          </a:p>
        </p:txBody>
      </p:sp>
      <p:sp>
        <p:nvSpPr>
          <p:cNvPr id="199687" name="Text Box 2055">
            <a:extLst>
              <a:ext uri="{FF2B5EF4-FFF2-40B4-BE49-F238E27FC236}">
                <a16:creationId xmlns:a16="http://schemas.microsoft.com/office/drawing/2014/main" id="{FF4972EF-E3F0-422C-B8C5-699C6BA0ED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2667000"/>
            <a:ext cx="830580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En caso de polarización interpartidista,  incor-poración de todos consolida la democracia como el “</a:t>
            </a:r>
            <a:r>
              <a:rPr lang="es-MX" altLang="es-MX" sz="3200" i="1">
                <a:solidFill>
                  <a:schemeClr val="tx1"/>
                </a:solidFill>
                <a:latin typeface="Calibri" panose="020F0502020204030204" pitchFamily="34" charset="0"/>
              </a:rPr>
              <a:t>only game in town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”</a:t>
            </a:r>
          </a:p>
        </p:txBody>
      </p:sp>
      <p:sp>
        <p:nvSpPr>
          <p:cNvPr id="199688" name="AutoShape 2056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C267F992-E18F-4A55-B87A-C0BD6D6D7F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72400" y="2286000"/>
            <a:ext cx="914400" cy="457200"/>
          </a:xfrm>
          <a:prstGeom prst="actionButtonBlank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MX" altLang="es-MX">
              <a:latin typeface="Calibri" panose="020F0502020204030204" pitchFamily="34" charset="0"/>
            </a:endParaRPr>
          </a:p>
        </p:txBody>
      </p:sp>
      <p:sp>
        <p:nvSpPr>
          <p:cNvPr id="199689" name="Line 2057">
            <a:extLst>
              <a:ext uri="{FF2B5EF4-FFF2-40B4-BE49-F238E27FC236}">
                <a16:creationId xmlns:a16="http://schemas.microsoft.com/office/drawing/2014/main" id="{8C770C3D-7752-4636-85C3-500C2BE4B4A8}"/>
              </a:ext>
            </a:extLst>
          </p:cNvPr>
          <p:cNvSpPr>
            <a:spLocks noChangeShapeType="1"/>
          </p:cNvSpPr>
          <p:nvPr/>
        </p:nvSpPr>
        <p:spPr bwMode="auto">
          <a:xfrm>
            <a:off x="8001000" y="2514600"/>
            <a:ext cx="381000" cy="0"/>
          </a:xfrm>
          <a:prstGeom prst="line">
            <a:avLst/>
          </a:prstGeom>
          <a:noFill/>
          <a:ln w="38100">
            <a:solidFill>
              <a:schemeClr val="bg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ES"/>
          </a:p>
        </p:txBody>
      </p:sp>
      <p:sp>
        <p:nvSpPr>
          <p:cNvPr id="199690" name="Text Box 2058">
            <a:extLst>
              <a:ext uri="{FF2B5EF4-FFF2-40B4-BE49-F238E27FC236}">
                <a16:creationId xmlns:a16="http://schemas.microsoft.com/office/drawing/2014/main" id="{E3F70027-4D0C-4AB4-BBE4-114BC6B4FA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43700" y="2286000"/>
            <a:ext cx="105886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2000">
                <a:latin typeface="Calibri" panose="020F0502020204030204" pitchFamily="34" charset="0"/>
              </a:rPr>
              <a:t>Caso Mx</a:t>
            </a:r>
          </a:p>
        </p:txBody>
      </p:sp>
      <p:sp>
        <p:nvSpPr>
          <p:cNvPr id="199691" name="Text Box 2059">
            <a:extLst>
              <a:ext uri="{FF2B5EF4-FFF2-40B4-BE49-F238E27FC236}">
                <a16:creationId xmlns:a16="http://schemas.microsoft.com/office/drawing/2014/main" id="{1BD67005-ABF6-433F-AE60-FA9289C822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4343400"/>
            <a:ext cx="86868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Salvo con umbral alto, no desperdicia votos</a:t>
            </a:r>
          </a:p>
        </p:txBody>
      </p:sp>
      <p:sp>
        <p:nvSpPr>
          <p:cNvPr id="199692" name="Text Box 2060">
            <a:extLst>
              <a:ext uri="{FF2B5EF4-FFF2-40B4-BE49-F238E27FC236}">
                <a16:creationId xmlns:a16="http://schemas.microsoft.com/office/drawing/2014/main" id="{82573E37-1657-4F33-8B20-961A2A4882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5105400"/>
            <a:ext cx="85344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Los partidos atienden a todo el país, no sólo los distritos competidos y grandes </a:t>
            </a:r>
          </a:p>
        </p:txBody>
      </p:sp>
      <p:sp>
        <p:nvSpPr>
          <p:cNvPr id="199693" name="AutoShape 2061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F9D86F6B-3A45-4F13-AE61-16E83844C4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8113" y="6019800"/>
            <a:ext cx="914400" cy="457200"/>
          </a:xfrm>
          <a:prstGeom prst="actionButtonBlank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MX" altLang="es-MX">
              <a:latin typeface="Calibri" panose="020F0502020204030204" pitchFamily="34" charset="0"/>
            </a:endParaRPr>
          </a:p>
        </p:txBody>
      </p:sp>
      <p:sp>
        <p:nvSpPr>
          <p:cNvPr id="199694" name="Line 2062">
            <a:extLst>
              <a:ext uri="{FF2B5EF4-FFF2-40B4-BE49-F238E27FC236}">
                <a16:creationId xmlns:a16="http://schemas.microsoft.com/office/drawing/2014/main" id="{A5EF0DC8-CB7E-44C7-A3B7-2F1B2A3DDC6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986713" y="6248400"/>
            <a:ext cx="381000" cy="0"/>
          </a:xfrm>
          <a:prstGeom prst="line">
            <a:avLst/>
          </a:prstGeom>
          <a:noFill/>
          <a:ln w="38100">
            <a:solidFill>
              <a:schemeClr val="bg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ES"/>
          </a:p>
        </p:txBody>
      </p:sp>
      <p:sp>
        <p:nvSpPr>
          <p:cNvPr id="199695" name="Text Box 2063">
            <a:extLst>
              <a:ext uri="{FF2B5EF4-FFF2-40B4-BE49-F238E27FC236}">
                <a16:creationId xmlns:a16="http://schemas.microsoft.com/office/drawing/2014/main" id="{93B75D6B-41F0-4E28-A85C-301A61F00D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36900" y="6080125"/>
            <a:ext cx="47069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2000">
                <a:latin typeface="Calibri" panose="020F0502020204030204" pitchFamily="34" charset="0"/>
              </a:rPr>
              <a:t>¿Dónde haces campañas presidencial EUA?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9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9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9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9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9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9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9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9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9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9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9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9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9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9682" grpId="0" autoUpdateAnimBg="0"/>
      <p:bldP spid="199684" grpId="0" animBg="1"/>
      <p:bldP spid="199686" grpId="0" autoUpdateAnimBg="0"/>
      <p:bldP spid="199687" grpId="0" autoUpdateAnimBg="0"/>
      <p:bldP spid="199688" grpId="0" animBg="1"/>
      <p:bldP spid="199690" grpId="0" autoUpdateAnimBg="0"/>
      <p:bldP spid="199691" grpId="0" autoUpdateAnimBg="0"/>
      <p:bldP spid="199692" grpId="0" autoUpdateAnimBg="0"/>
      <p:bldP spid="199693" grpId="0" animBg="1"/>
      <p:bldP spid="199695" grpId="0" autoUpdateAnimBg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74" name="Text Box 2">
            <a:extLst>
              <a:ext uri="{FF2B5EF4-FFF2-40B4-BE49-F238E27FC236}">
                <a16:creationId xmlns:a16="http://schemas.microsoft.com/office/drawing/2014/main" id="{796E8FEC-B489-4DC7-8325-26DCF1ADE6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219200"/>
            <a:ext cx="8305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Desmotiva la coordinación de élite y votantes, contribuye a fragmentar el sistema de partidos</a:t>
            </a:r>
          </a:p>
        </p:txBody>
      </p:sp>
      <p:sp>
        <p:nvSpPr>
          <p:cNvPr id="54275" name="Text Box 3">
            <a:extLst>
              <a:ext uri="{FF2B5EF4-FFF2-40B4-BE49-F238E27FC236}">
                <a16:creationId xmlns:a16="http://schemas.microsoft.com/office/drawing/2014/main" id="{97EC5941-61D1-4DC4-AA9F-A35C2923F0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0" y="304800"/>
            <a:ext cx="30480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rgbClr val="CC3300"/>
                </a:solidFill>
                <a:latin typeface="Calibri" panose="020F0502020204030204" pitchFamily="34" charset="0"/>
              </a:rPr>
              <a:t>Contras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de la RP</a:t>
            </a:r>
            <a:endParaRPr lang="es-MX" altLang="es-MX" sz="3200" i="1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207876" name="Text Box 4">
            <a:extLst>
              <a:ext uri="{FF2B5EF4-FFF2-40B4-BE49-F238E27FC236}">
                <a16:creationId xmlns:a16="http://schemas.microsoft.com/office/drawing/2014/main" id="{EDA94CF0-D45F-44FE-926B-6717A6DCCA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2438400"/>
            <a:ext cx="8305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Permite la subsistencia (¿crecimiento?) de extremistas </a:t>
            </a:r>
          </a:p>
        </p:txBody>
      </p:sp>
      <p:sp>
        <p:nvSpPr>
          <p:cNvPr id="207877" name="AutoShape 5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71FC12EA-67C5-46A1-8459-D86E581D67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72400" y="2971800"/>
            <a:ext cx="914400" cy="457200"/>
          </a:xfrm>
          <a:prstGeom prst="actionButtonBlank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MX" altLang="es-MX">
              <a:latin typeface="Calibri" panose="020F0502020204030204" pitchFamily="34" charset="0"/>
            </a:endParaRPr>
          </a:p>
        </p:txBody>
      </p:sp>
      <p:sp>
        <p:nvSpPr>
          <p:cNvPr id="207878" name="Line 6">
            <a:extLst>
              <a:ext uri="{FF2B5EF4-FFF2-40B4-BE49-F238E27FC236}">
                <a16:creationId xmlns:a16="http://schemas.microsoft.com/office/drawing/2014/main" id="{AC454E8E-8905-469B-99AC-3C5387DE5DCC}"/>
              </a:ext>
            </a:extLst>
          </p:cNvPr>
          <p:cNvSpPr>
            <a:spLocks noChangeShapeType="1"/>
          </p:cNvSpPr>
          <p:nvPr/>
        </p:nvSpPr>
        <p:spPr bwMode="auto">
          <a:xfrm>
            <a:off x="8001000" y="3200400"/>
            <a:ext cx="381000" cy="0"/>
          </a:xfrm>
          <a:prstGeom prst="line">
            <a:avLst/>
          </a:prstGeom>
          <a:noFill/>
          <a:ln w="38100">
            <a:solidFill>
              <a:schemeClr val="bg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ES"/>
          </a:p>
        </p:txBody>
      </p:sp>
      <p:sp>
        <p:nvSpPr>
          <p:cNvPr id="207879" name="Text Box 7">
            <a:extLst>
              <a:ext uri="{FF2B5EF4-FFF2-40B4-BE49-F238E27FC236}">
                <a16:creationId xmlns:a16="http://schemas.microsoft.com/office/drawing/2014/main" id="{AAF95F6B-8A74-4E62-80D2-F422769D13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07125" y="2971800"/>
            <a:ext cx="15573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2000">
                <a:latin typeface="Calibri" panose="020F0502020204030204" pitchFamily="34" charset="0"/>
              </a:rPr>
              <a:t>Caso Weimar</a:t>
            </a:r>
          </a:p>
        </p:txBody>
      </p:sp>
      <p:sp>
        <p:nvSpPr>
          <p:cNvPr id="207880" name="Text Box 8">
            <a:extLst>
              <a:ext uri="{FF2B5EF4-FFF2-40B4-BE49-F238E27FC236}">
                <a16:creationId xmlns:a16="http://schemas.microsoft.com/office/drawing/2014/main" id="{3F3C2ED5-680A-427B-A2F2-F6A5C49445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3713163"/>
            <a:ext cx="83058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Promueve gobs. de coalición/divididos, </a:t>
            </a:r>
            <a:r>
              <a:rPr lang="es-MX" altLang="es-MX" sz="3200" i="1">
                <a:solidFill>
                  <a:schemeClr val="tx1"/>
                </a:solidFill>
                <a:latin typeface="Calibri" panose="020F0502020204030204" pitchFamily="34" charset="0"/>
              </a:rPr>
              <a:t>gridlock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</a:p>
        </p:txBody>
      </p:sp>
      <p:sp>
        <p:nvSpPr>
          <p:cNvPr id="207881" name="Text Box 9">
            <a:extLst>
              <a:ext uri="{FF2B5EF4-FFF2-40B4-BE49-F238E27FC236}">
                <a16:creationId xmlns:a16="http://schemas.microsoft.com/office/drawing/2014/main" id="{D939F7D5-39BE-4FF3-A08D-1B66CEA15C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4683125"/>
            <a:ext cx="830580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Dificulta la rendición de cuentas: difícil que votante saque a un partido del gobierno: </a:t>
            </a:r>
            <a:b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en RFA 1949-98: el FDP sólo 8 años fuera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7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7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7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7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7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7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7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7874" grpId="0" autoUpdateAnimBg="0"/>
      <p:bldP spid="207876" grpId="0" autoUpdateAnimBg="0"/>
      <p:bldP spid="207877" grpId="0" animBg="1"/>
      <p:bldP spid="207879" grpId="0" autoUpdateAnimBg="0"/>
      <p:bldP spid="207880" grpId="0" autoUpdateAnimBg="0"/>
      <p:bldP spid="207881" grpId="0" autoUpdateAnimBg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Text Box 2">
            <a:extLst>
              <a:ext uri="{FF2B5EF4-FFF2-40B4-BE49-F238E27FC236}">
                <a16:creationId xmlns:a16="http://schemas.microsoft.com/office/drawing/2014/main" id="{ACE6BD14-85F3-41D0-B95A-DBBF037F76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219200"/>
            <a:ext cx="8305800" cy="1798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Característica fundamental: </a:t>
            </a:r>
          </a:p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¿Puedes seleccionar un nombre da la lista o votas por toda ella?</a:t>
            </a:r>
          </a:p>
        </p:txBody>
      </p:sp>
      <p:sp>
        <p:nvSpPr>
          <p:cNvPr id="55299" name="Text Box 3">
            <a:extLst>
              <a:ext uri="{FF2B5EF4-FFF2-40B4-BE49-F238E27FC236}">
                <a16:creationId xmlns:a16="http://schemas.microsoft.com/office/drawing/2014/main" id="{4DF1C1AD-3518-40EB-A6E7-427DB1B0F9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3600" y="304800"/>
            <a:ext cx="49530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Listas abiertas o cerradas</a:t>
            </a:r>
            <a:endParaRPr lang="es-MX" altLang="es-MX" sz="3200" i="1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160772" name="Text Box 2">
            <a:extLst>
              <a:ext uri="{FF2B5EF4-FFF2-40B4-BE49-F238E27FC236}">
                <a16:creationId xmlns:a16="http://schemas.microsoft.com/office/drawing/2014/main" id="{1391B88D-2D09-484D-B616-DA25AA9826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3932238"/>
            <a:ext cx="8305800" cy="1554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Listas abiertas son más democráticas pero generan tensiones al interior del partido (corrupción en Brasil)</a:t>
            </a:r>
          </a:p>
        </p:txBody>
      </p:sp>
      <p:grpSp>
        <p:nvGrpSpPr>
          <p:cNvPr id="2" name="Group 10">
            <a:extLst>
              <a:ext uri="{FF2B5EF4-FFF2-40B4-BE49-F238E27FC236}">
                <a16:creationId xmlns:a16="http://schemas.microsoft.com/office/drawing/2014/main" id="{CA737E8C-2D9B-4431-B335-7E961A1C4DD3}"/>
              </a:ext>
            </a:extLst>
          </p:cNvPr>
          <p:cNvGrpSpPr>
            <a:grpSpLocks/>
          </p:cNvGrpSpPr>
          <p:nvPr/>
        </p:nvGrpSpPr>
        <p:grpSpPr bwMode="auto">
          <a:xfrm>
            <a:off x="2235200" y="152400"/>
            <a:ext cx="4927600" cy="6553200"/>
            <a:chOff x="432" y="96"/>
            <a:chExt cx="3104" cy="4128"/>
          </a:xfrm>
        </p:grpSpPr>
        <p:pic>
          <p:nvPicPr>
            <p:cNvPr id="55303" name="Picture 8" descr="C:\Documents and Settings\Eric\My Documents\My Pictures\2005_11_16\IMG_0254.JPG">
              <a:extLst>
                <a:ext uri="{FF2B5EF4-FFF2-40B4-BE49-F238E27FC236}">
                  <a16:creationId xmlns:a16="http://schemas.microsoft.com/office/drawing/2014/main" id="{2BCC142A-3780-4083-A24D-24E82D63F0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" y="96"/>
              <a:ext cx="3096" cy="4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5304" name="Text Box 9">
              <a:extLst>
                <a:ext uri="{FF2B5EF4-FFF2-40B4-BE49-F238E27FC236}">
                  <a16:creationId xmlns:a16="http://schemas.microsoft.com/office/drawing/2014/main" id="{F62686AF-641E-413A-A2C9-C6FBC2D4875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2" y="216"/>
              <a:ext cx="816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s-MX" altLang="es-MX" sz="1600" b="1">
                  <a:solidFill>
                    <a:schemeClr val="tx1"/>
                  </a:solidFill>
                  <a:latin typeface="Calibri" panose="020F0502020204030204" pitchFamily="34" charset="0"/>
                </a:rPr>
                <a:t>Dinamarca</a:t>
              </a:r>
              <a:endParaRPr lang="es-ES" altLang="es-MX" sz="1600" b="1">
                <a:solidFill>
                  <a:schemeClr val="tx1"/>
                </a:solidFill>
                <a:latin typeface="Calibri" panose="020F0502020204030204" pitchFamily="34" charset="0"/>
              </a:endParaRPr>
            </a:p>
          </p:txBody>
        </p:sp>
      </p:grpSp>
      <p:pic>
        <p:nvPicPr>
          <p:cNvPr id="160776" name="Picture 7" descr="C:\Documents and Settings\Eric\My Documents\My Pictures\2005_11_16\IMG_0253.JPG">
            <a:extLst>
              <a:ext uri="{FF2B5EF4-FFF2-40B4-BE49-F238E27FC236}">
                <a16:creationId xmlns:a16="http://schemas.microsoft.com/office/drawing/2014/main" id="{61C2B2F7-2BC0-44D0-BF7C-9AEB7F64B6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990600"/>
            <a:ext cx="7391400" cy="554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6077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60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0772" grpId="0" autoUpdateAnimBg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Text Box 3">
            <a:extLst>
              <a:ext uri="{FF2B5EF4-FFF2-40B4-BE49-F238E27FC236}">
                <a16:creationId xmlns:a16="http://schemas.microsoft.com/office/drawing/2014/main" id="{600F97C2-7F5A-469B-B351-507CC9EA13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7000" y="304800"/>
            <a:ext cx="38100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La RP por lista (2)</a:t>
            </a:r>
            <a:endParaRPr lang="es-MX" altLang="es-MX" sz="3200" i="1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216068" name="Text Box 4">
            <a:extLst>
              <a:ext uri="{FF2B5EF4-FFF2-40B4-BE49-F238E27FC236}">
                <a16:creationId xmlns:a16="http://schemas.microsoft.com/office/drawing/2014/main" id="{373B280B-FDE1-4CB5-8987-4A483BFBB9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341438"/>
            <a:ext cx="8305800" cy="3503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Hay 2 grandes tipos de sistemas de RP por lista:</a:t>
            </a:r>
            <a:b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(</a:t>
            </a:r>
            <a:r>
              <a:rPr lang="es-MX" altLang="es-MX" sz="3200" b="1">
                <a:solidFill>
                  <a:srgbClr val="009900"/>
                </a:solidFill>
                <a:latin typeface="Calibri" panose="020F0502020204030204" pitchFamily="34" charset="0"/>
              </a:rPr>
              <a:t>1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) sistemas de </a:t>
            </a:r>
            <a:r>
              <a:rPr lang="es-MX" altLang="es-MX" sz="3200" b="1">
                <a:solidFill>
                  <a:srgbClr val="009900"/>
                </a:solidFill>
                <a:latin typeface="Calibri" panose="020F0502020204030204" pitchFamily="34" charset="0"/>
              </a:rPr>
              <a:t>divisor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(promedios mayores) y </a:t>
            </a:r>
            <a:b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</a:br>
            <a:b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</a:br>
            <a:b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</a:br>
            <a:b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</a:br>
            <a:b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(</a:t>
            </a:r>
            <a:r>
              <a:rPr lang="es-MX" altLang="es-MX" sz="3200" b="1">
                <a:solidFill>
                  <a:schemeClr val="accent2"/>
                </a:solidFill>
                <a:latin typeface="Calibri" panose="020F0502020204030204" pitchFamily="34" charset="0"/>
              </a:rPr>
              <a:t>2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) sistemas de </a:t>
            </a:r>
            <a:r>
              <a:rPr lang="es-MX" altLang="es-MX" sz="3200" b="1">
                <a:solidFill>
                  <a:schemeClr val="accent2"/>
                </a:solidFill>
                <a:latin typeface="Calibri" panose="020F0502020204030204" pitchFamily="34" charset="0"/>
              </a:rPr>
              <a:t>cuota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(restos mayores). </a:t>
            </a:r>
          </a:p>
        </p:txBody>
      </p:sp>
      <p:sp>
        <p:nvSpPr>
          <p:cNvPr id="216069" name="Text Box 5">
            <a:extLst>
              <a:ext uri="{FF2B5EF4-FFF2-40B4-BE49-F238E27FC236}">
                <a16:creationId xmlns:a16="http://schemas.microsoft.com/office/drawing/2014/main" id="{C6296BCC-4DDB-4F77-BA3C-D11B9DAEB5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0600" y="2484438"/>
            <a:ext cx="7467600" cy="1554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b="1">
                <a:solidFill>
                  <a:srgbClr val="009900"/>
                </a:solidFill>
                <a:latin typeface="Calibri" panose="020F0502020204030204" pitchFamily="34" charset="0"/>
              </a:rPr>
              <a:t>*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d’Hondt (1, 2, 3, 4, …)</a:t>
            </a:r>
            <a:b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3200" b="1">
                <a:solidFill>
                  <a:srgbClr val="009900"/>
                </a:solidFill>
                <a:latin typeface="Calibri" panose="020F0502020204030204" pitchFamily="34" charset="0"/>
              </a:rPr>
              <a:t>*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Sainte-Lagu</a:t>
            </a:r>
            <a:r>
              <a:rPr lang="en-US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ë puro (1, 3, 5, 7, …)</a:t>
            </a:r>
            <a:br>
              <a:rPr lang="en-US" altLang="es-MX" sz="32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3200" b="1">
                <a:solidFill>
                  <a:srgbClr val="009900"/>
                </a:solidFill>
                <a:latin typeface="Calibri" panose="020F0502020204030204" pitchFamily="34" charset="0"/>
              </a:rPr>
              <a:t>*</a:t>
            </a:r>
            <a:r>
              <a:rPr lang="en-US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Sainte-Lagu</a:t>
            </a:r>
            <a:r>
              <a:rPr lang="en-US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ë modificado (1.4, 3, 5, 7, …)</a:t>
            </a:r>
            <a:endParaRPr lang="es-MX" altLang="es-MX" sz="320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216070" name="Text Box 6">
            <a:extLst>
              <a:ext uri="{FF2B5EF4-FFF2-40B4-BE49-F238E27FC236}">
                <a16:creationId xmlns:a16="http://schemas.microsoft.com/office/drawing/2014/main" id="{69C62D32-0FDB-46C2-8B58-980274C70A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0600" y="4953000"/>
            <a:ext cx="579120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b="1">
                <a:solidFill>
                  <a:schemeClr val="accent2"/>
                </a:solidFill>
                <a:latin typeface="Calibri" panose="020F0502020204030204" pitchFamily="34" charset="0"/>
              </a:rPr>
              <a:t>*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Hare (denominador </a:t>
            </a:r>
            <a:r>
              <a:rPr lang="es-MX" altLang="es-MX" sz="3200" i="1">
                <a:solidFill>
                  <a:schemeClr val="tx1"/>
                </a:solidFill>
                <a:latin typeface="Calibri" panose="020F0502020204030204" pitchFamily="34" charset="0"/>
              </a:rPr>
              <a:t>M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)</a:t>
            </a:r>
            <a:b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3200" b="1">
                <a:solidFill>
                  <a:schemeClr val="accent2"/>
                </a:solidFill>
                <a:latin typeface="Calibri" panose="020F0502020204030204" pitchFamily="34" charset="0"/>
              </a:rPr>
              <a:t>*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Droop</a:t>
            </a:r>
            <a:r>
              <a:rPr lang="en-US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(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denominador </a:t>
            </a:r>
            <a:r>
              <a:rPr lang="es-MX" altLang="es-MX" sz="3200" i="1">
                <a:solidFill>
                  <a:schemeClr val="tx1"/>
                </a:solidFill>
                <a:latin typeface="Calibri" panose="020F0502020204030204" pitchFamily="34" charset="0"/>
              </a:rPr>
              <a:t>M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+1</a:t>
            </a:r>
            <a:r>
              <a:rPr lang="en-US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)</a:t>
            </a:r>
            <a:br>
              <a:rPr lang="en-US" altLang="es-MX" sz="32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3200" b="1">
                <a:solidFill>
                  <a:schemeClr val="accent2"/>
                </a:solidFill>
                <a:latin typeface="Calibri" panose="020F0502020204030204" pitchFamily="34" charset="0"/>
              </a:rPr>
              <a:t>*</a:t>
            </a:r>
            <a:r>
              <a:rPr lang="en-US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Imperiali</a:t>
            </a:r>
            <a:r>
              <a:rPr lang="en-US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(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denominador </a:t>
            </a:r>
            <a:r>
              <a:rPr lang="es-MX" altLang="es-MX" sz="3200" i="1">
                <a:solidFill>
                  <a:schemeClr val="tx1"/>
                </a:solidFill>
                <a:latin typeface="Calibri" panose="020F0502020204030204" pitchFamily="34" charset="0"/>
              </a:rPr>
              <a:t>M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+2</a:t>
            </a:r>
            <a:r>
              <a:rPr lang="en-US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)</a:t>
            </a:r>
            <a:endParaRPr lang="es-MX" altLang="es-MX" sz="320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6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6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6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6068" grpId="0" autoUpdateAnimBg="0"/>
      <p:bldP spid="216069" grpId="0" autoUpdateAnimBg="0"/>
      <p:bldP spid="216070" grpId="0" autoUpdateAnimBg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Text Box 2">
            <a:extLst>
              <a:ext uri="{FF2B5EF4-FFF2-40B4-BE49-F238E27FC236}">
                <a16:creationId xmlns:a16="http://schemas.microsoft.com/office/drawing/2014/main" id="{717EC43F-E602-4882-8B72-C0DDA07898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19250" y="152400"/>
            <a:ext cx="5905500" cy="584200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Los sistemas de divisor</a:t>
            </a:r>
            <a:endParaRPr lang="es-MX" altLang="es-MX" sz="3200" i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57347" name="Object 0">
            <a:extLst>
              <a:ext uri="{FF2B5EF4-FFF2-40B4-BE49-F238E27FC236}">
                <a16:creationId xmlns:a16="http://schemas.microsoft.com/office/drawing/2014/main" id="{FF2C5707-717B-40DE-9632-1817ACF65B0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28600" y="847725"/>
          <a:ext cx="8686800" cy="5857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Hoja de cálculo" r:id="rId2" imgW="6258268" imgH="4220070" progId="Excel.Sheet.8">
                  <p:embed/>
                </p:oleObj>
              </mc:Choice>
              <mc:Fallback>
                <p:oleObj name="Hoja de cálculo" r:id="rId2" imgW="6258268" imgH="4220070" progId="Excel.Sheet.8">
                  <p:embed/>
                  <p:pic>
                    <p:nvPicPr>
                      <p:cNvPr id="57347" name="Object 0">
                        <a:extLst>
                          <a:ext uri="{FF2B5EF4-FFF2-40B4-BE49-F238E27FC236}">
                            <a16:creationId xmlns:a16="http://schemas.microsoft.com/office/drawing/2014/main" id="{FF2C5707-717B-40DE-9632-1817ACF65B0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" y="847725"/>
                        <a:ext cx="8686800" cy="585787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8370" name="Object 2048">
            <a:extLst>
              <a:ext uri="{FF2B5EF4-FFF2-40B4-BE49-F238E27FC236}">
                <a16:creationId xmlns:a16="http://schemas.microsoft.com/office/drawing/2014/main" id="{50DB2C65-7D4E-4E4E-909E-E92AFCF205B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28600" y="1524000"/>
          <a:ext cx="8686800" cy="5022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áfico" r:id="rId2" imgW="5286832" imgH="3057982" progId="Excel.Chart.8">
                  <p:embed/>
                </p:oleObj>
              </mc:Choice>
              <mc:Fallback>
                <p:oleObj name="Gráfico" r:id="rId2" imgW="5286832" imgH="3057982" progId="Excel.Chart.8">
                  <p:embed/>
                  <p:pic>
                    <p:nvPicPr>
                      <p:cNvPr id="58370" name="Object 2048">
                        <a:extLst>
                          <a:ext uri="{FF2B5EF4-FFF2-40B4-BE49-F238E27FC236}">
                            <a16:creationId xmlns:a16="http://schemas.microsoft.com/office/drawing/2014/main" id="{50DB2C65-7D4E-4E4E-909E-E92AFCF205B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" y="1524000"/>
                        <a:ext cx="8686800" cy="5022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folHlink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8371" name="Text Box 2052">
            <a:extLst>
              <a:ext uri="{FF2B5EF4-FFF2-40B4-BE49-F238E27FC236}">
                <a16:creationId xmlns:a16="http://schemas.microsoft.com/office/drawing/2014/main" id="{80276C56-6361-46DC-AA81-7332928866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258763"/>
            <a:ext cx="8382000" cy="579437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El efecto de la magnitud (eje X) usando D’Hondt</a:t>
            </a:r>
            <a:endParaRPr lang="es-MX" altLang="es-MX" sz="3200" i="1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grpSp>
        <p:nvGrpSpPr>
          <p:cNvPr id="2" name="Group 10">
            <a:extLst>
              <a:ext uri="{FF2B5EF4-FFF2-40B4-BE49-F238E27FC236}">
                <a16:creationId xmlns:a16="http://schemas.microsoft.com/office/drawing/2014/main" id="{FC458DB1-EF2B-4220-8533-4E39A887779B}"/>
              </a:ext>
            </a:extLst>
          </p:cNvPr>
          <p:cNvGrpSpPr>
            <a:grpSpLocks/>
          </p:cNvGrpSpPr>
          <p:nvPr/>
        </p:nvGrpSpPr>
        <p:grpSpPr bwMode="auto">
          <a:xfrm>
            <a:off x="1752600" y="2667000"/>
            <a:ext cx="2697163" cy="1295400"/>
            <a:chOff x="1104" y="1680"/>
            <a:chExt cx="1699" cy="816"/>
          </a:xfrm>
        </p:grpSpPr>
        <p:sp>
          <p:nvSpPr>
            <p:cNvPr id="58377" name="Rectangle 4">
              <a:extLst>
                <a:ext uri="{FF2B5EF4-FFF2-40B4-BE49-F238E27FC236}">
                  <a16:creationId xmlns:a16="http://schemas.microsoft.com/office/drawing/2014/main" id="{583516F5-8391-49BE-9C91-A04F1B7BBE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112"/>
              <a:ext cx="240" cy="38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s-MX" altLang="es-MX"/>
            </a:p>
          </p:txBody>
        </p:sp>
        <p:sp>
          <p:nvSpPr>
            <p:cNvPr id="58378" name="Line 5">
              <a:extLst>
                <a:ext uri="{FF2B5EF4-FFF2-40B4-BE49-F238E27FC236}">
                  <a16:creationId xmlns:a16="http://schemas.microsoft.com/office/drawing/2014/main" id="{C36F3337-F65C-467C-898B-52DD296B66F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44" y="1872"/>
              <a:ext cx="192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58379" name="Text Box 6">
              <a:extLst>
                <a:ext uri="{FF2B5EF4-FFF2-40B4-BE49-F238E27FC236}">
                  <a16:creationId xmlns:a16="http://schemas.microsoft.com/office/drawing/2014/main" id="{C0441BF1-8368-4C39-960B-F2B6D705237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94" y="1680"/>
              <a:ext cx="1309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>
                  <a:solidFill>
                    <a:schemeClr val="tx1"/>
                  </a:solidFill>
                  <a:latin typeface="Calibri" panose="020F0502020204030204" pitchFamily="34" charset="0"/>
                </a:rPr>
                <a:t>no monotónico</a:t>
              </a:r>
            </a:p>
          </p:txBody>
        </p:sp>
      </p:grpSp>
      <p:grpSp>
        <p:nvGrpSpPr>
          <p:cNvPr id="3" name="Group 11">
            <a:extLst>
              <a:ext uri="{FF2B5EF4-FFF2-40B4-BE49-F238E27FC236}">
                <a16:creationId xmlns:a16="http://schemas.microsoft.com/office/drawing/2014/main" id="{7C8EF709-A1E3-4368-873B-B2DBD8A677B0}"/>
              </a:ext>
            </a:extLst>
          </p:cNvPr>
          <p:cNvGrpSpPr>
            <a:grpSpLocks/>
          </p:cNvGrpSpPr>
          <p:nvPr/>
        </p:nvGrpSpPr>
        <p:grpSpPr bwMode="auto">
          <a:xfrm>
            <a:off x="1676400" y="4241800"/>
            <a:ext cx="2973388" cy="1778000"/>
            <a:chOff x="1056" y="2672"/>
            <a:chExt cx="1873" cy="1120"/>
          </a:xfrm>
        </p:grpSpPr>
        <p:sp>
          <p:nvSpPr>
            <p:cNvPr id="58374" name="Rectangle 7">
              <a:extLst>
                <a:ext uri="{FF2B5EF4-FFF2-40B4-BE49-F238E27FC236}">
                  <a16:creationId xmlns:a16="http://schemas.microsoft.com/office/drawing/2014/main" id="{40AB7E6F-D9A6-4737-AF53-F2B2EEAAA0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6" y="3504"/>
              <a:ext cx="240" cy="28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s-MX" altLang="es-MX"/>
            </a:p>
          </p:txBody>
        </p:sp>
        <p:sp>
          <p:nvSpPr>
            <p:cNvPr id="58375" name="Line 8">
              <a:extLst>
                <a:ext uri="{FF2B5EF4-FFF2-40B4-BE49-F238E27FC236}">
                  <a16:creationId xmlns:a16="http://schemas.microsoft.com/office/drawing/2014/main" id="{51EA1228-810B-42C8-9DF8-EEA0DDFC09E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96" y="2832"/>
              <a:ext cx="288" cy="6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58376" name="Text Box 9">
              <a:extLst>
                <a:ext uri="{FF2B5EF4-FFF2-40B4-BE49-F238E27FC236}">
                  <a16:creationId xmlns:a16="http://schemas.microsoft.com/office/drawing/2014/main" id="{6B7D1338-5A0C-4D8C-8C67-7A93E8D1D27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84" y="2672"/>
              <a:ext cx="1345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>
                  <a:solidFill>
                    <a:schemeClr val="tx1"/>
                  </a:solidFill>
                  <a:latin typeface="Calibri" panose="020F0502020204030204" pitchFamily="34" charset="0"/>
                </a:rPr>
                <a:t>umbral efectivo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4" name="Picture 3">
            <a:extLst>
              <a:ext uri="{FF2B5EF4-FFF2-40B4-BE49-F238E27FC236}">
                <a16:creationId xmlns:a16="http://schemas.microsoft.com/office/drawing/2014/main" id="{FFCF28F3-F752-48FD-B1DF-C51A5ADE71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381000"/>
            <a:ext cx="6934200" cy="6122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ext Box 2050">
            <a:extLst>
              <a:ext uri="{FF2B5EF4-FFF2-40B4-BE49-F238E27FC236}">
                <a16:creationId xmlns:a16="http://schemas.microsoft.com/office/drawing/2014/main" id="{A7AF8CDB-8A0F-4BC6-BFFB-07D72F03EB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126098"/>
            <a:ext cx="8305800" cy="45243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s-MX" sz="3200" dirty="0">
                <a:solidFill>
                  <a:schemeClr val="tx1"/>
                </a:solidFill>
                <a:latin typeface="Calibri"/>
                <a:cs typeface="Calibri"/>
              </a:rPr>
              <a:t>1) 500 -&gt; 300 diputados y 128 -&gt; 96 senadores</a:t>
            </a:r>
            <a:br>
              <a:rPr lang="es-MX" sz="3200" dirty="0">
                <a:solidFill>
                  <a:schemeClr val="tx1"/>
                </a:solidFill>
                <a:latin typeface="Calibri"/>
                <a:cs typeface="Calibri"/>
              </a:rPr>
            </a:br>
            <a:r>
              <a:rPr lang="es-MX" sz="3200" dirty="0">
                <a:solidFill>
                  <a:schemeClr val="tx1"/>
                </a:solidFill>
                <a:latin typeface="Calibri"/>
                <a:cs typeface="Calibri"/>
              </a:rPr>
              <a:t>2) Cámaras electas por RP con listas cerradas</a:t>
            </a:r>
            <a:br>
              <a:rPr lang="es-MX" sz="3200" dirty="0">
                <a:solidFill>
                  <a:schemeClr val="tx1"/>
                </a:solidFill>
                <a:latin typeface="Calibri"/>
                <a:cs typeface="Calibri"/>
              </a:rPr>
            </a:br>
            <a:r>
              <a:rPr lang="es-MX" sz="3200" dirty="0">
                <a:solidFill>
                  <a:schemeClr val="tx1"/>
                </a:solidFill>
                <a:latin typeface="Calibri"/>
                <a:cs typeface="Calibri"/>
              </a:rPr>
              <a:t>     estatales (como en Brasil)</a:t>
            </a:r>
            <a:br>
              <a:rPr lang="es-MX" sz="3200" dirty="0">
                <a:solidFill>
                  <a:schemeClr val="tx1"/>
                </a:solidFill>
                <a:latin typeface="Calibri"/>
                <a:cs typeface="Calibri"/>
              </a:rPr>
            </a:br>
            <a:r>
              <a:rPr lang="es-MX" sz="3200" dirty="0">
                <a:solidFill>
                  <a:schemeClr val="tx1"/>
                </a:solidFill>
                <a:latin typeface="Calibri"/>
                <a:cs typeface="Calibri"/>
              </a:rPr>
              <a:t>3) </a:t>
            </a:r>
            <a:r>
              <a:rPr lang="es-MX" sz="3200" dirty="0" err="1">
                <a:solidFill>
                  <a:schemeClr val="tx1"/>
                </a:solidFill>
                <a:latin typeface="Calibri"/>
                <a:cs typeface="Calibri"/>
              </a:rPr>
              <a:t>máx</a:t>
            </a:r>
            <a:r>
              <a:rPr lang="es-MX" sz="3200" dirty="0">
                <a:solidFill>
                  <a:schemeClr val="tx1"/>
                </a:solidFill>
                <a:latin typeface="Calibri"/>
                <a:cs typeface="Calibri"/>
              </a:rPr>
              <a:t> 9 regidores y </a:t>
            </a:r>
            <a:r>
              <a:rPr lang="es-MX" sz="3200" dirty="0" err="1">
                <a:solidFill>
                  <a:schemeClr val="tx1"/>
                </a:solidFill>
                <a:latin typeface="Calibri"/>
                <a:cs typeface="Calibri"/>
              </a:rPr>
              <a:t>máx</a:t>
            </a:r>
            <a:r>
              <a:rPr lang="es-MX" sz="3200" dirty="0">
                <a:solidFill>
                  <a:schemeClr val="tx1"/>
                </a:solidFill>
                <a:latin typeface="Calibri"/>
                <a:cs typeface="Calibri"/>
              </a:rPr>
              <a:t> 45 diputados locales</a:t>
            </a:r>
            <a:br>
              <a:rPr lang="es-MX" sz="3200" dirty="0">
                <a:solidFill>
                  <a:schemeClr val="tx1"/>
                </a:solidFill>
                <a:latin typeface="Calibri"/>
                <a:cs typeface="Calibri"/>
              </a:rPr>
            </a:br>
            <a:r>
              <a:rPr lang="es-MX" sz="3200" dirty="0">
                <a:solidFill>
                  <a:schemeClr val="tx1"/>
                </a:solidFill>
                <a:latin typeface="Calibri"/>
                <a:cs typeface="Calibri"/>
              </a:rPr>
              <a:t>4) 40 -&gt; 33% para consulta vinculante</a:t>
            </a:r>
            <a:br>
              <a:rPr lang="es-MX" sz="3200" dirty="0">
                <a:solidFill>
                  <a:schemeClr val="tx1"/>
                </a:solidFill>
                <a:latin typeface="Calibri"/>
                <a:cs typeface="Calibri"/>
              </a:rPr>
            </a:br>
            <a:r>
              <a:rPr lang="es-MX" sz="3200" dirty="0">
                <a:solidFill>
                  <a:schemeClr val="tx1"/>
                </a:solidFill>
                <a:latin typeface="Calibri"/>
                <a:cs typeface="Calibri"/>
              </a:rPr>
              <a:t>5) Voto electrónico</a:t>
            </a:r>
            <a:br>
              <a:rPr lang="es-MX" sz="3200" dirty="0">
                <a:solidFill>
                  <a:schemeClr val="tx1"/>
                </a:solidFill>
                <a:latin typeface="Calibri"/>
                <a:cs typeface="Calibri"/>
              </a:rPr>
            </a:br>
            <a:r>
              <a:rPr lang="es-MX" sz="3200" dirty="0">
                <a:solidFill>
                  <a:schemeClr val="tx1"/>
                </a:solidFill>
                <a:latin typeface="Calibri"/>
                <a:cs typeface="Calibri"/>
              </a:rPr>
              <a:t>6) Financiamiento público sólo para campañas</a:t>
            </a:r>
            <a:br>
              <a:rPr lang="es-MX" sz="3200" dirty="0">
                <a:solidFill>
                  <a:schemeClr val="tx1"/>
                </a:solidFill>
                <a:latin typeface="Calibri"/>
                <a:cs typeface="Calibri"/>
              </a:rPr>
            </a:br>
            <a:r>
              <a:rPr lang="es-MX" sz="3200" dirty="0">
                <a:solidFill>
                  <a:schemeClr val="tx1"/>
                </a:solidFill>
                <a:latin typeface="Calibri"/>
                <a:cs typeface="Calibri"/>
              </a:rPr>
              <a:t>7) 11 -&gt; 7 Consejo General</a:t>
            </a:r>
            <a:br>
              <a:rPr lang="es-MX" sz="3200" dirty="0">
                <a:solidFill>
                  <a:schemeClr val="tx1"/>
                </a:solidFill>
                <a:latin typeface="Calibri"/>
                <a:cs typeface="Calibri"/>
              </a:rPr>
            </a:br>
            <a:r>
              <a:rPr lang="es-MX" sz="3200" dirty="0">
                <a:solidFill>
                  <a:schemeClr val="tx1"/>
                </a:solidFill>
                <a:latin typeface="Calibri"/>
                <a:cs typeface="Calibri"/>
              </a:rPr>
              <a:t>8) Propuestos por 3 poderes, elección popular</a:t>
            </a:r>
            <a:endParaRPr lang="es-MX">
              <a:solidFill>
                <a:schemeClr val="tx1"/>
              </a:solidFill>
              <a:cs typeface="Times New Roman"/>
            </a:endParaRPr>
          </a:p>
        </p:txBody>
      </p:sp>
      <p:sp>
        <p:nvSpPr>
          <p:cNvPr id="16387" name="Text Box 2051">
            <a:extLst>
              <a:ext uri="{FF2B5EF4-FFF2-40B4-BE49-F238E27FC236}">
                <a16:creationId xmlns:a16="http://schemas.microsoft.com/office/drawing/2014/main" id="{DE37FCC4-0EB4-42D7-8EDC-CD1779ED42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188" y="304800"/>
            <a:ext cx="7921625" cy="584200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 dirty="0">
                <a:solidFill>
                  <a:schemeClr val="tx1"/>
                </a:solidFill>
                <a:latin typeface="Calibri"/>
                <a:cs typeface="Calibri"/>
              </a:rPr>
              <a:t>La propuesta de reforma electoral de AMLO</a:t>
            </a:r>
            <a:endParaRPr lang="es-MX" altLang="es-MX" sz="3200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4" name="Text Box 2052">
            <a:extLst>
              <a:ext uri="{FF2B5EF4-FFF2-40B4-BE49-F238E27FC236}">
                <a16:creationId xmlns:a16="http://schemas.microsoft.com/office/drawing/2014/main" id="{8BA74F96-F3A2-448B-878D-66BB27254D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5888727"/>
            <a:ext cx="83058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dirty="0">
                <a:solidFill>
                  <a:schemeClr val="tx1"/>
                </a:solidFill>
                <a:latin typeface="Calibri"/>
                <a:cs typeface="Calibri"/>
              </a:rPr>
              <a:t>Separar retórica, negociación </a:t>
            </a:r>
            <a:r>
              <a:rPr lang="es-MX" altLang="es-MX" sz="3200" dirty="0" err="1">
                <a:solidFill>
                  <a:schemeClr val="tx1"/>
                </a:solidFill>
                <a:latin typeface="Calibri"/>
                <a:cs typeface="Calibri"/>
              </a:rPr>
              <a:t>cúpular</a:t>
            </a:r>
          </a:p>
        </p:txBody>
      </p:sp>
    </p:spTree>
    <p:extLst>
      <p:ext uri="{BB962C8B-B14F-4D97-AF65-F5344CB8AC3E}">
        <p14:creationId xmlns:p14="http://schemas.microsoft.com/office/powerpoint/2010/main" val="1704573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utoUpdateAnimBg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Text Box 15">
            <a:extLst>
              <a:ext uri="{FF2B5EF4-FFF2-40B4-BE49-F238E27FC236}">
                <a16:creationId xmlns:a16="http://schemas.microsoft.com/office/drawing/2014/main" id="{31E1B743-8005-4D74-AFCF-61E417367D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304800"/>
            <a:ext cx="68580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Rumania combina cuota y divisor</a:t>
            </a:r>
            <a:endParaRPr lang="es-MX" altLang="es-MX" sz="3200" i="1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286737" name="Text Box 17">
            <a:extLst>
              <a:ext uri="{FF2B5EF4-FFF2-40B4-BE49-F238E27FC236}">
                <a16:creationId xmlns:a16="http://schemas.microsoft.com/office/drawing/2014/main" id="{0002062E-EF9A-4619-B354-8A809E9C0F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219200"/>
            <a:ext cx="8305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Los distritos son los municipios (43) con magnitud proporcional a la población</a:t>
            </a:r>
          </a:p>
        </p:txBody>
      </p:sp>
      <p:sp>
        <p:nvSpPr>
          <p:cNvPr id="286739" name="Text Box 19">
            <a:extLst>
              <a:ext uri="{FF2B5EF4-FFF2-40B4-BE49-F238E27FC236}">
                <a16:creationId xmlns:a16="http://schemas.microsoft.com/office/drawing/2014/main" id="{FDE076F4-440E-4226-9A42-5093392C87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2438400"/>
            <a:ext cx="8305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b="1">
                <a:solidFill>
                  <a:schemeClr val="tx1"/>
                </a:solidFill>
                <a:latin typeface="Calibri" panose="020F0502020204030204" pitchFamily="34" charset="0"/>
              </a:rPr>
              <a:t>Paso 1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asigna escaños con cuotas Hare enteras</a:t>
            </a:r>
          </a:p>
        </p:txBody>
      </p:sp>
      <p:sp>
        <p:nvSpPr>
          <p:cNvPr id="286740" name="Text Box 20">
            <a:extLst>
              <a:ext uri="{FF2B5EF4-FFF2-40B4-BE49-F238E27FC236}">
                <a16:creationId xmlns:a16="http://schemas.microsoft.com/office/drawing/2014/main" id="{1E0E5225-D4A0-4A50-BFE2-0F869DA874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3733800"/>
            <a:ext cx="83058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b="1">
                <a:solidFill>
                  <a:schemeClr val="tx1"/>
                </a:solidFill>
                <a:latin typeface="Calibri" panose="020F0502020204030204" pitchFamily="34" charset="0"/>
              </a:rPr>
              <a:t>Paso 2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asigna los restos con divisor D’Hondt</a:t>
            </a:r>
            <a:endParaRPr lang="es-MX" altLang="es-MX" sz="3200" b="1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286741" name="Text Box 21">
            <a:extLst>
              <a:ext uri="{FF2B5EF4-FFF2-40B4-BE49-F238E27FC236}">
                <a16:creationId xmlns:a16="http://schemas.microsoft.com/office/drawing/2014/main" id="{EF99558D-1AF2-4155-9578-EC3D38DCB2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4572000"/>
            <a:ext cx="8305800" cy="206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Lista abierta: candidatos compiten en sub-distritos uninominales, escaños para los más votados + escaños garantizados (excedentes) para los que ganan mayoría en su senescalía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6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6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6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6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6737" grpId="0" autoUpdateAnimBg="0"/>
      <p:bldP spid="286739" grpId="0" autoUpdateAnimBg="0"/>
      <p:bldP spid="286740" grpId="0" autoUpdateAnimBg="0"/>
      <p:bldP spid="286741" grpId="0" autoUpdateAnimBg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46" name="Group 33">
            <a:extLst>
              <a:ext uri="{FF2B5EF4-FFF2-40B4-BE49-F238E27FC236}">
                <a16:creationId xmlns:a16="http://schemas.microsoft.com/office/drawing/2014/main" id="{DF079422-D39C-4C87-BDAD-343CBAD6FB1B}"/>
              </a:ext>
            </a:extLst>
          </p:cNvPr>
          <p:cNvGrpSpPr>
            <a:grpSpLocks/>
          </p:cNvGrpSpPr>
          <p:nvPr/>
        </p:nvGrpSpPr>
        <p:grpSpPr bwMode="auto">
          <a:xfrm>
            <a:off x="-457200" y="0"/>
            <a:ext cx="9601200" cy="7200900"/>
            <a:chOff x="0" y="0"/>
            <a:chExt cx="6048" cy="4536"/>
          </a:xfrm>
        </p:grpSpPr>
        <p:pic>
          <p:nvPicPr>
            <p:cNvPr id="6164" name="Picture 34" descr="C:\Documents and Settings\Eric\My Documents\My Pictures\2005_11_16\IMG_0247.JPG">
              <a:extLst>
                <a:ext uri="{FF2B5EF4-FFF2-40B4-BE49-F238E27FC236}">
                  <a16:creationId xmlns:a16="http://schemas.microsoft.com/office/drawing/2014/main" id="{370BAE0E-A8FE-4420-8A66-05C17357AF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6048" cy="45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165" name="Rectangle 35">
              <a:extLst>
                <a:ext uri="{FF2B5EF4-FFF2-40B4-BE49-F238E27FC236}">
                  <a16:creationId xmlns:a16="http://schemas.microsoft.com/office/drawing/2014/main" id="{550564F8-7722-4866-BA3E-A385A68A8E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" y="0"/>
              <a:ext cx="5760" cy="768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s-MX" altLang="es-MX">
                <a:latin typeface="Calibri" panose="020F0502020204030204" pitchFamily="34" charset="0"/>
              </a:endParaRPr>
            </a:p>
          </p:txBody>
        </p:sp>
        <p:sp>
          <p:nvSpPr>
            <p:cNvPr id="6166" name="Text Box 36">
              <a:extLst>
                <a:ext uri="{FF2B5EF4-FFF2-40B4-BE49-F238E27FC236}">
                  <a16:creationId xmlns:a16="http://schemas.microsoft.com/office/drawing/2014/main" id="{0FF2111B-B32B-4082-8234-B1CE5F65D35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08" y="115"/>
              <a:ext cx="4320" cy="365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s-MX" altLang="es-MX" sz="3200">
                  <a:solidFill>
                    <a:schemeClr val="tx1"/>
                  </a:solidFill>
                  <a:latin typeface="Calibri" panose="020F0502020204030204" pitchFamily="34" charset="0"/>
                </a:rPr>
                <a:t>El árbol genealógico</a:t>
              </a:r>
            </a:p>
          </p:txBody>
        </p:sp>
        <p:sp>
          <p:nvSpPr>
            <p:cNvPr id="6167" name="Rectangle 37">
              <a:extLst>
                <a:ext uri="{FF2B5EF4-FFF2-40B4-BE49-F238E27FC236}">
                  <a16:creationId xmlns:a16="http://schemas.microsoft.com/office/drawing/2014/main" id="{2829E1C5-3690-4070-9CEE-644EDB9092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" y="3792"/>
              <a:ext cx="5760" cy="528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s-MX" altLang="es-MX">
                <a:latin typeface="Calibri" panose="020F0502020204030204" pitchFamily="34" charset="0"/>
              </a:endParaRPr>
            </a:p>
          </p:txBody>
        </p:sp>
      </p:grpSp>
      <p:sp>
        <p:nvSpPr>
          <p:cNvPr id="6147" name="AutoShape 12">
            <a:hlinkClick r:id="" action="ppaction://hlinkshowjump?jump=lastslideviewed" highlightClick="1"/>
            <a:extLst>
              <a:ext uri="{FF2B5EF4-FFF2-40B4-BE49-F238E27FC236}">
                <a16:creationId xmlns:a16="http://schemas.microsoft.com/office/drawing/2014/main" id="{989B70C9-D111-423A-BEAB-95FC2146D2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34400" y="6324600"/>
            <a:ext cx="457200" cy="381000"/>
          </a:xfrm>
          <a:prstGeom prst="actionButtonReturn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MX" altLang="es-MX">
              <a:latin typeface="Calibri" panose="020F0502020204030204" pitchFamily="34" charset="0"/>
            </a:endParaRPr>
          </a:p>
        </p:txBody>
      </p:sp>
      <p:grpSp>
        <p:nvGrpSpPr>
          <p:cNvPr id="3" name="Group 45">
            <a:extLst>
              <a:ext uri="{FF2B5EF4-FFF2-40B4-BE49-F238E27FC236}">
                <a16:creationId xmlns:a16="http://schemas.microsoft.com/office/drawing/2014/main" id="{0014C008-73D1-4388-BE10-82FB4BAF274B}"/>
              </a:ext>
            </a:extLst>
          </p:cNvPr>
          <p:cNvGrpSpPr>
            <a:grpSpLocks/>
          </p:cNvGrpSpPr>
          <p:nvPr/>
        </p:nvGrpSpPr>
        <p:grpSpPr bwMode="auto">
          <a:xfrm>
            <a:off x="63500" y="5402263"/>
            <a:ext cx="3556000" cy="363537"/>
            <a:chOff x="336" y="3403"/>
            <a:chExt cx="2240" cy="229"/>
          </a:xfrm>
        </p:grpSpPr>
        <p:sp>
          <p:nvSpPr>
            <p:cNvPr id="6159" name="Text Box 28">
              <a:extLst>
                <a:ext uri="{FF2B5EF4-FFF2-40B4-BE49-F238E27FC236}">
                  <a16:creationId xmlns:a16="http://schemas.microsoft.com/office/drawing/2014/main" id="{0A5BCF92-F6A6-4659-8E67-8A145EA57CD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6" y="3403"/>
              <a:ext cx="480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 sz="1200" b="1">
                  <a:solidFill>
                    <a:schemeClr val="hlink"/>
                  </a:solidFill>
                  <a:latin typeface="Calibri" panose="020F0502020204030204" pitchFamily="34" charset="0"/>
                </a:rPr>
                <a:t>UK</a:t>
              </a:r>
            </a:p>
          </p:txBody>
        </p:sp>
        <p:sp>
          <p:nvSpPr>
            <p:cNvPr id="6160" name="Text Box 29">
              <a:extLst>
                <a:ext uri="{FF2B5EF4-FFF2-40B4-BE49-F238E27FC236}">
                  <a16:creationId xmlns:a16="http://schemas.microsoft.com/office/drawing/2014/main" id="{43EDE8B4-8D7D-414B-AB67-5E8A9075E29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28" y="3408"/>
              <a:ext cx="528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 sz="1200" b="1">
                  <a:solidFill>
                    <a:schemeClr val="hlink"/>
                  </a:solidFill>
                  <a:latin typeface="Calibri" panose="020F0502020204030204" pitchFamily="34" charset="0"/>
                </a:rPr>
                <a:t>Francia</a:t>
              </a:r>
            </a:p>
          </p:txBody>
        </p:sp>
        <p:sp>
          <p:nvSpPr>
            <p:cNvPr id="6161" name="Text Box 30">
              <a:extLst>
                <a:ext uri="{FF2B5EF4-FFF2-40B4-BE49-F238E27FC236}">
                  <a16:creationId xmlns:a16="http://schemas.microsoft.com/office/drawing/2014/main" id="{37FAF89D-4B6D-4BB8-8E3F-853A663A34F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52" y="3427"/>
              <a:ext cx="528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 sz="1200" b="1">
                  <a:solidFill>
                    <a:schemeClr val="hlink"/>
                  </a:solidFill>
                  <a:latin typeface="Calibri" panose="020F0502020204030204" pitchFamily="34" charset="0"/>
                </a:rPr>
                <a:t>Austral.</a:t>
              </a:r>
            </a:p>
          </p:txBody>
        </p:sp>
        <p:sp>
          <p:nvSpPr>
            <p:cNvPr id="6162" name="Text Box 31">
              <a:extLst>
                <a:ext uri="{FF2B5EF4-FFF2-40B4-BE49-F238E27FC236}">
                  <a16:creationId xmlns:a16="http://schemas.microsoft.com/office/drawing/2014/main" id="{20D09AAD-4E98-4C9C-911F-3C547FB4040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00" y="3440"/>
              <a:ext cx="528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 sz="1200" b="1">
                  <a:solidFill>
                    <a:schemeClr val="hlink"/>
                  </a:solidFill>
                  <a:latin typeface="Calibri" panose="020F0502020204030204" pitchFamily="34" charset="0"/>
                </a:rPr>
                <a:t>Líbano</a:t>
              </a:r>
            </a:p>
          </p:txBody>
        </p:sp>
        <p:sp>
          <p:nvSpPr>
            <p:cNvPr id="6163" name="Text Box 32">
              <a:extLst>
                <a:ext uri="{FF2B5EF4-FFF2-40B4-BE49-F238E27FC236}">
                  <a16:creationId xmlns:a16="http://schemas.microsoft.com/office/drawing/2014/main" id="{96E92F2E-DE7D-43B8-8940-2B13CDBBE74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48" y="3459"/>
              <a:ext cx="528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 sz="1200" b="1">
                  <a:solidFill>
                    <a:schemeClr val="hlink"/>
                  </a:solidFill>
                  <a:latin typeface="Calibri" panose="020F0502020204030204" pitchFamily="34" charset="0"/>
                </a:rPr>
                <a:t>Singapur</a:t>
              </a:r>
            </a:p>
          </p:txBody>
        </p:sp>
      </p:grpSp>
      <p:grpSp>
        <p:nvGrpSpPr>
          <p:cNvPr id="4" name="Group 47">
            <a:extLst>
              <a:ext uri="{FF2B5EF4-FFF2-40B4-BE49-F238E27FC236}">
                <a16:creationId xmlns:a16="http://schemas.microsoft.com/office/drawing/2014/main" id="{9FA4C3B4-CC61-4F2E-A2D2-D954D98ACD84}"/>
              </a:ext>
            </a:extLst>
          </p:cNvPr>
          <p:cNvGrpSpPr>
            <a:grpSpLocks/>
          </p:cNvGrpSpPr>
          <p:nvPr/>
        </p:nvGrpSpPr>
        <p:grpSpPr bwMode="auto">
          <a:xfrm>
            <a:off x="3505200" y="5321300"/>
            <a:ext cx="1587500" cy="465138"/>
            <a:chOff x="2504" y="3352"/>
            <a:chExt cx="1000" cy="293"/>
          </a:xfrm>
        </p:grpSpPr>
        <p:sp>
          <p:nvSpPr>
            <p:cNvPr id="6157" name="Text Box 38">
              <a:extLst>
                <a:ext uri="{FF2B5EF4-FFF2-40B4-BE49-F238E27FC236}">
                  <a16:creationId xmlns:a16="http://schemas.microsoft.com/office/drawing/2014/main" id="{B3854E6F-A498-4F7F-9774-811DA730E38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04" y="3352"/>
              <a:ext cx="52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 sz="1200" b="1">
                  <a:solidFill>
                    <a:schemeClr val="hlink"/>
                  </a:solidFill>
                  <a:latin typeface="Calibri" panose="020F0502020204030204" pitchFamily="34" charset="0"/>
                </a:rPr>
                <a:t>Méx:</a:t>
              </a:r>
              <a:br>
                <a:rPr lang="en-US" altLang="es-MX" sz="1200" b="1">
                  <a:solidFill>
                    <a:schemeClr val="hlink"/>
                  </a:solidFill>
                  <a:latin typeface="Calibri" panose="020F0502020204030204" pitchFamily="34" charset="0"/>
                </a:rPr>
              </a:br>
              <a:r>
                <a:rPr lang="en-US" altLang="es-MX" sz="1200" b="1">
                  <a:solidFill>
                    <a:schemeClr val="hlink"/>
                  </a:solidFill>
                  <a:latin typeface="Calibri" panose="020F0502020204030204" pitchFamily="34" charset="0"/>
                </a:rPr>
                <a:t>Congreso</a:t>
              </a:r>
            </a:p>
          </p:txBody>
        </p:sp>
        <p:sp>
          <p:nvSpPr>
            <p:cNvPr id="6158" name="Text Box 39">
              <a:extLst>
                <a:ext uri="{FF2B5EF4-FFF2-40B4-BE49-F238E27FC236}">
                  <a16:creationId xmlns:a16="http://schemas.microsoft.com/office/drawing/2014/main" id="{7305C745-71BA-4E3C-9667-B71709D3FFD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76" y="3472"/>
              <a:ext cx="528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 sz="1200" b="1">
                  <a:solidFill>
                    <a:schemeClr val="hlink"/>
                  </a:solidFill>
                  <a:latin typeface="Calibri" panose="020F0502020204030204" pitchFamily="34" charset="0"/>
                </a:rPr>
                <a:t>Alemania</a:t>
              </a:r>
            </a:p>
          </p:txBody>
        </p:sp>
      </p:grpSp>
      <p:grpSp>
        <p:nvGrpSpPr>
          <p:cNvPr id="5" name="Group 46">
            <a:extLst>
              <a:ext uri="{FF2B5EF4-FFF2-40B4-BE49-F238E27FC236}">
                <a16:creationId xmlns:a16="http://schemas.microsoft.com/office/drawing/2014/main" id="{9159C7A1-260D-408E-A935-327595C83D82}"/>
              </a:ext>
            </a:extLst>
          </p:cNvPr>
          <p:cNvGrpSpPr>
            <a:grpSpLocks/>
          </p:cNvGrpSpPr>
          <p:nvPr/>
        </p:nvGrpSpPr>
        <p:grpSpPr bwMode="auto">
          <a:xfrm>
            <a:off x="5029200" y="5541963"/>
            <a:ext cx="1612900" cy="274637"/>
            <a:chOff x="3464" y="3491"/>
            <a:chExt cx="1016" cy="173"/>
          </a:xfrm>
        </p:grpSpPr>
        <p:sp>
          <p:nvSpPr>
            <p:cNvPr id="6155" name="Text Box 40">
              <a:extLst>
                <a:ext uri="{FF2B5EF4-FFF2-40B4-BE49-F238E27FC236}">
                  <a16:creationId xmlns:a16="http://schemas.microsoft.com/office/drawing/2014/main" id="{E4F0FB70-6641-4DD5-865C-F73DACEF7F1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64" y="3491"/>
              <a:ext cx="528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 sz="1200" b="1">
                  <a:solidFill>
                    <a:schemeClr val="hlink"/>
                  </a:solidFill>
                  <a:latin typeface="Calibri" panose="020F0502020204030204" pitchFamily="34" charset="0"/>
                </a:rPr>
                <a:t>Israel</a:t>
              </a:r>
            </a:p>
          </p:txBody>
        </p:sp>
        <p:sp>
          <p:nvSpPr>
            <p:cNvPr id="6156" name="Text Box 41">
              <a:extLst>
                <a:ext uri="{FF2B5EF4-FFF2-40B4-BE49-F238E27FC236}">
                  <a16:creationId xmlns:a16="http://schemas.microsoft.com/office/drawing/2014/main" id="{2BB602A7-7EC4-464A-AC32-B74D30FC391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52" y="3491"/>
              <a:ext cx="528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 sz="1200" b="1">
                  <a:solidFill>
                    <a:schemeClr val="hlink"/>
                  </a:solidFill>
                  <a:latin typeface="Calibri" panose="020F0502020204030204" pitchFamily="34" charset="0"/>
                </a:rPr>
                <a:t>Irlanda</a:t>
              </a:r>
            </a:p>
          </p:txBody>
        </p:sp>
      </p:grpSp>
      <p:grpSp>
        <p:nvGrpSpPr>
          <p:cNvPr id="6" name="Group 48">
            <a:extLst>
              <a:ext uri="{FF2B5EF4-FFF2-40B4-BE49-F238E27FC236}">
                <a16:creationId xmlns:a16="http://schemas.microsoft.com/office/drawing/2014/main" id="{E42A5F6C-3685-48AB-BE9B-41BB4CB96275}"/>
              </a:ext>
            </a:extLst>
          </p:cNvPr>
          <p:cNvGrpSpPr>
            <a:grpSpLocks/>
          </p:cNvGrpSpPr>
          <p:nvPr/>
        </p:nvGrpSpPr>
        <p:grpSpPr bwMode="auto">
          <a:xfrm>
            <a:off x="6629400" y="5321300"/>
            <a:ext cx="2413000" cy="469900"/>
            <a:chOff x="4472" y="3352"/>
            <a:chExt cx="1520" cy="296"/>
          </a:xfrm>
        </p:grpSpPr>
        <p:sp>
          <p:nvSpPr>
            <p:cNvPr id="6152" name="Text Box 42">
              <a:extLst>
                <a:ext uri="{FF2B5EF4-FFF2-40B4-BE49-F238E27FC236}">
                  <a16:creationId xmlns:a16="http://schemas.microsoft.com/office/drawing/2014/main" id="{325A2AA4-20E6-4433-B707-64F141FD76E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72" y="3352"/>
              <a:ext cx="52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 sz="1200" b="1">
                  <a:solidFill>
                    <a:schemeClr val="hlink"/>
                  </a:solidFill>
                  <a:latin typeface="Calibri" panose="020F0502020204030204" pitchFamily="34" charset="0"/>
                </a:rPr>
                <a:t>Japón clásico</a:t>
              </a:r>
            </a:p>
          </p:txBody>
        </p:sp>
        <p:sp>
          <p:nvSpPr>
            <p:cNvPr id="6153" name="Text Box 43">
              <a:extLst>
                <a:ext uri="{FF2B5EF4-FFF2-40B4-BE49-F238E27FC236}">
                  <a16:creationId xmlns:a16="http://schemas.microsoft.com/office/drawing/2014/main" id="{2D2ADF9D-71F2-4FC8-9192-F396DE9FE62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92" y="3360"/>
              <a:ext cx="52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 sz="1200" b="1">
                  <a:solidFill>
                    <a:schemeClr val="hlink"/>
                  </a:solidFill>
                  <a:latin typeface="Calibri" panose="020F0502020204030204" pitchFamily="34" charset="0"/>
                </a:rPr>
                <a:t>España</a:t>
              </a:r>
              <a:br>
                <a:rPr lang="en-US" altLang="es-MX" sz="1200" b="1">
                  <a:solidFill>
                    <a:schemeClr val="hlink"/>
                  </a:solidFill>
                  <a:latin typeface="Calibri" panose="020F0502020204030204" pitchFamily="34" charset="0"/>
                </a:rPr>
              </a:br>
              <a:r>
                <a:rPr lang="en-US" altLang="es-MX" sz="1200" b="1">
                  <a:solidFill>
                    <a:schemeClr val="hlink"/>
                  </a:solidFill>
                  <a:latin typeface="Calibri" panose="020F0502020204030204" pitchFamily="34" charset="0"/>
                </a:rPr>
                <a:t>senado</a:t>
              </a:r>
            </a:p>
          </p:txBody>
        </p:sp>
        <p:sp>
          <p:nvSpPr>
            <p:cNvPr id="6154" name="Text Box 44">
              <a:extLst>
                <a:ext uri="{FF2B5EF4-FFF2-40B4-BE49-F238E27FC236}">
                  <a16:creationId xmlns:a16="http://schemas.microsoft.com/office/drawing/2014/main" id="{AB1F267F-E8F4-4BFF-BEE9-59AAD832BFD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64" y="3360"/>
              <a:ext cx="52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br>
                <a:rPr lang="en-US" altLang="es-MX" sz="1200" b="1">
                  <a:solidFill>
                    <a:schemeClr val="hlink"/>
                  </a:solidFill>
                  <a:latin typeface="Calibri" panose="020F0502020204030204" pitchFamily="34" charset="0"/>
                </a:rPr>
              </a:br>
              <a:r>
                <a:rPr lang="en-US" altLang="es-MX" sz="1200" b="1">
                  <a:solidFill>
                    <a:schemeClr val="hlink"/>
                  </a:solidFill>
                  <a:latin typeface="Calibri" panose="020F0502020204030204" pitchFamily="34" charset="0"/>
                </a:rPr>
                <a:t>Nauru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Text Box 15">
            <a:extLst>
              <a:ext uri="{FF2B5EF4-FFF2-40B4-BE49-F238E27FC236}">
                <a16:creationId xmlns:a16="http://schemas.microsoft.com/office/drawing/2014/main" id="{DABA5D1B-ABA7-49B4-AE95-1E53B94961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304800"/>
            <a:ext cx="68580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Efectos del SE: Ratificación de Kyoto</a:t>
            </a:r>
            <a:endParaRPr lang="es-MX" altLang="es-MX" sz="3200" i="1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83971" name="Text Box 17">
            <a:extLst>
              <a:ext uri="{FF2B5EF4-FFF2-40B4-BE49-F238E27FC236}">
                <a16:creationId xmlns:a16="http://schemas.microsoft.com/office/drawing/2014/main" id="{22D3BFF2-5B60-4BD5-BDC9-BE44DEDECC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219200"/>
            <a:ext cx="8305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Varianza en impuestos a gasolina no se explica con nivel de desarrollo</a:t>
            </a:r>
          </a:p>
        </p:txBody>
      </p:sp>
      <p:sp>
        <p:nvSpPr>
          <p:cNvPr id="83972" name="Text Box 19">
            <a:extLst>
              <a:ext uri="{FF2B5EF4-FFF2-40B4-BE49-F238E27FC236}">
                <a16:creationId xmlns:a16="http://schemas.microsoft.com/office/drawing/2014/main" id="{F7826EC9-1779-4172-B213-9A1376AABD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2438400"/>
            <a:ext cx="8305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b="1">
                <a:solidFill>
                  <a:schemeClr val="tx1"/>
                </a:solidFill>
                <a:latin typeface="Calibri" panose="020F0502020204030204" pitchFamily="34" charset="0"/>
              </a:rPr>
              <a:t>Sesgo rural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en uso de combustibles fósiles: dependencia fig. 2 p. 27, preferencia tab. 1 p. 32</a:t>
            </a:r>
          </a:p>
        </p:txBody>
      </p:sp>
      <p:sp>
        <p:nvSpPr>
          <p:cNvPr id="83973" name="Text Box 20">
            <a:extLst>
              <a:ext uri="{FF2B5EF4-FFF2-40B4-BE49-F238E27FC236}">
                <a16:creationId xmlns:a16="http://schemas.microsoft.com/office/drawing/2014/main" id="{438F2539-BAAF-436C-9956-DB353ED885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3733800"/>
            <a:ext cx="8305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i="1">
                <a:solidFill>
                  <a:schemeClr val="tx1"/>
                </a:solidFill>
                <a:latin typeface="Calibri" panose="020F0502020204030204" pitchFamily="34" charset="0"/>
              </a:rPr>
              <a:t>Malapportionment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a menudo toma la forma de </a:t>
            </a:r>
            <a:r>
              <a:rPr lang="es-MX" altLang="es-MX" sz="3200" b="1">
                <a:solidFill>
                  <a:schemeClr val="tx1"/>
                </a:solidFill>
                <a:latin typeface="Calibri" panose="020F0502020204030204" pitchFamily="34" charset="0"/>
              </a:rPr>
              <a:t>sobrerrepresentar campesinos</a:t>
            </a:r>
          </a:p>
        </p:txBody>
      </p:sp>
      <p:sp>
        <p:nvSpPr>
          <p:cNvPr id="83974" name="Text Box 21">
            <a:extLst>
              <a:ext uri="{FF2B5EF4-FFF2-40B4-BE49-F238E27FC236}">
                <a16:creationId xmlns:a16="http://schemas.microsoft.com/office/drawing/2014/main" id="{DB5F5379-9BB4-41C7-B683-7F9EF8F24B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5029200"/>
            <a:ext cx="8305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b="1">
                <a:solidFill>
                  <a:schemeClr val="tx1"/>
                </a:solidFill>
                <a:latin typeface="Calibri" panose="020F0502020204030204" pitchFamily="34" charset="0"/>
              </a:rPr>
              <a:t>Evidencia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sostiene la hipótesis: impuestos tab. 2, duración de ratificación protocolo fig. 7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971" grpId="0" autoUpdateAnimBg="0"/>
      <p:bldP spid="83972" grpId="0" autoUpdateAnimBg="0"/>
      <p:bldP spid="83973" grpId="0" autoUpdateAnimBg="0"/>
      <p:bldP spid="83974" grpId="0" autoUpdateAnimBg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66" name="Picture 2">
            <a:extLst>
              <a:ext uri="{FF2B5EF4-FFF2-40B4-BE49-F238E27FC236}">
                <a16:creationId xmlns:a16="http://schemas.microsoft.com/office/drawing/2014/main" id="{38CC544B-89C8-487A-8A99-B91661BAE5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138" y="981075"/>
            <a:ext cx="7959725" cy="4895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folHlink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90" name="Picture 2">
            <a:extLst>
              <a:ext uri="{FF2B5EF4-FFF2-40B4-BE49-F238E27FC236}">
                <a16:creationId xmlns:a16="http://schemas.microsoft.com/office/drawing/2014/main" id="{9D837190-6F3D-42C8-9764-C3F822BE61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375" y="273050"/>
            <a:ext cx="6191250" cy="6311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folHlink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Text Box 2049">
            <a:extLst>
              <a:ext uri="{FF2B5EF4-FFF2-40B4-BE49-F238E27FC236}">
                <a16:creationId xmlns:a16="http://schemas.microsoft.com/office/drawing/2014/main" id="{720F88BF-CC22-424A-8BE6-D6019C0456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08463" y="2811463"/>
            <a:ext cx="1109662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6000">
                <a:solidFill>
                  <a:schemeClr val="tx1"/>
                </a:solidFill>
                <a:latin typeface="Calibri" panose="020F0502020204030204" pitchFamily="34" charset="0"/>
              </a:rPr>
              <a:t>Fin</a:t>
            </a: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Text Box 61">
            <a:extLst>
              <a:ext uri="{FF2B5EF4-FFF2-40B4-BE49-F238E27FC236}">
                <a16:creationId xmlns:a16="http://schemas.microsoft.com/office/drawing/2014/main" id="{5CBC50B8-14BD-4261-B165-DE97C7CDAC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0" y="228600"/>
            <a:ext cx="4572000" cy="822325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>
                <a:solidFill>
                  <a:schemeClr val="tx1"/>
                </a:solidFill>
                <a:latin typeface="Garamond" panose="02020404030301010803" pitchFamily="18" charset="0"/>
              </a:rPr>
              <a:t>Ej. I</a:t>
            </a:r>
            <a:r>
              <a:rPr lang="es-MX" altLang="es-MX" baseline="30000">
                <a:solidFill>
                  <a:schemeClr val="tx1"/>
                </a:solidFill>
                <a:latin typeface="Garamond" panose="02020404030301010803" pitchFamily="18" charset="0"/>
              </a:rPr>
              <a:t>a</a:t>
            </a:r>
            <a:r>
              <a:rPr lang="es-MX" altLang="es-MX">
                <a:solidFill>
                  <a:schemeClr val="tx1"/>
                </a:solidFill>
                <a:latin typeface="Garamond" panose="02020404030301010803" pitchFamily="18" charset="0"/>
              </a:rPr>
              <a:t> Circ. Plurinominal, 2003 </a:t>
            </a:r>
            <a:br>
              <a:rPr lang="es-MX" altLang="es-MX">
                <a:solidFill>
                  <a:schemeClr val="tx1"/>
                </a:solidFill>
                <a:latin typeface="Garamond" panose="02020404030301010803" pitchFamily="18" charset="0"/>
              </a:rPr>
            </a:br>
            <a:r>
              <a:rPr lang="es-MX" altLang="es-MX">
                <a:solidFill>
                  <a:schemeClr val="tx1"/>
                </a:solidFill>
                <a:latin typeface="Garamond" panose="02020404030301010803" pitchFamily="18" charset="0"/>
              </a:rPr>
              <a:t>(bc, bcs, col, gto, jal, nay, sin, son)</a:t>
            </a:r>
            <a:endParaRPr lang="es-MX" altLang="es-MX" i="1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graphicFrame>
        <p:nvGraphicFramePr>
          <p:cNvPr id="218177" name="Object 65">
            <a:extLst>
              <a:ext uri="{FF2B5EF4-FFF2-40B4-BE49-F238E27FC236}">
                <a16:creationId xmlns:a16="http://schemas.microsoft.com/office/drawing/2014/main" id="{28D1D804-592A-4501-8401-582F443C5B4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95338" y="1219200"/>
          <a:ext cx="7553325" cy="3733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Hoja de cálculo" r:id="rId2" imgW="7553744" imgH="3734181" progId="Excel.Sheet.8">
                  <p:embed/>
                </p:oleObj>
              </mc:Choice>
              <mc:Fallback>
                <p:oleObj name="Hoja de cálculo" r:id="rId2" imgW="7553744" imgH="3734181" progId="Excel.Sheet.8">
                  <p:embed/>
                  <p:pic>
                    <p:nvPicPr>
                      <p:cNvPr id="218177" name="Object 65">
                        <a:extLst>
                          <a:ext uri="{FF2B5EF4-FFF2-40B4-BE49-F238E27FC236}">
                            <a16:creationId xmlns:a16="http://schemas.microsoft.com/office/drawing/2014/main" id="{28D1D804-592A-4501-8401-582F443C5B4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5338" y="1219200"/>
                        <a:ext cx="7553325" cy="37338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8178" name="Object 66">
            <a:extLst>
              <a:ext uri="{FF2B5EF4-FFF2-40B4-BE49-F238E27FC236}">
                <a16:creationId xmlns:a16="http://schemas.microsoft.com/office/drawing/2014/main" id="{7924B906-69D7-44B8-B969-8151DFA6DFC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95338" y="1219200"/>
          <a:ext cx="7553325" cy="3733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Hoja de cálculo" r:id="rId4" imgW="7553744" imgH="3734181" progId="Excel.Sheet.8">
                  <p:embed/>
                </p:oleObj>
              </mc:Choice>
              <mc:Fallback>
                <p:oleObj name="Hoja de cálculo" r:id="rId4" imgW="7553744" imgH="3734181" progId="Excel.Sheet.8">
                  <p:embed/>
                  <p:pic>
                    <p:nvPicPr>
                      <p:cNvPr id="218178" name="Object 66">
                        <a:extLst>
                          <a:ext uri="{FF2B5EF4-FFF2-40B4-BE49-F238E27FC236}">
                            <a16:creationId xmlns:a16="http://schemas.microsoft.com/office/drawing/2014/main" id="{7924B906-69D7-44B8-B969-8151DFA6DFC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5338" y="1219200"/>
                        <a:ext cx="7553325" cy="37338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5541" name="Object 67">
            <a:extLst>
              <a:ext uri="{FF2B5EF4-FFF2-40B4-BE49-F238E27FC236}">
                <a16:creationId xmlns:a16="http://schemas.microsoft.com/office/drawing/2014/main" id="{60B81954-08A0-492F-B3D5-B354FD7564B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95338" y="1219200"/>
          <a:ext cx="7553325" cy="3733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Hoja de cálculo" r:id="rId6" imgW="7553744" imgH="3734181" progId="Excel.Sheet.8">
                  <p:embed/>
                </p:oleObj>
              </mc:Choice>
              <mc:Fallback>
                <p:oleObj name="Hoja de cálculo" r:id="rId6" imgW="7553744" imgH="3734181" progId="Excel.Sheet.8">
                  <p:embed/>
                  <p:pic>
                    <p:nvPicPr>
                      <p:cNvPr id="65541" name="Object 67">
                        <a:extLst>
                          <a:ext uri="{FF2B5EF4-FFF2-40B4-BE49-F238E27FC236}">
                            <a16:creationId xmlns:a16="http://schemas.microsoft.com/office/drawing/2014/main" id="{60B81954-08A0-492F-B3D5-B354FD7564B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5338" y="1219200"/>
                        <a:ext cx="7553325" cy="37338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5542" name="Object 68">
            <a:extLst>
              <a:ext uri="{FF2B5EF4-FFF2-40B4-BE49-F238E27FC236}">
                <a16:creationId xmlns:a16="http://schemas.microsoft.com/office/drawing/2014/main" id="{89BABB97-F45A-420D-9D77-413A20753B8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95338" y="1219200"/>
          <a:ext cx="7553325" cy="3733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Hoja de cálculo" r:id="rId8" imgW="7553744" imgH="3734181" progId="Excel.Sheet.8">
                  <p:embed/>
                </p:oleObj>
              </mc:Choice>
              <mc:Fallback>
                <p:oleObj name="Hoja de cálculo" r:id="rId8" imgW="7553744" imgH="3734181" progId="Excel.Sheet.8">
                  <p:embed/>
                  <p:pic>
                    <p:nvPicPr>
                      <p:cNvPr id="65542" name="Object 68">
                        <a:extLst>
                          <a:ext uri="{FF2B5EF4-FFF2-40B4-BE49-F238E27FC236}">
                            <a16:creationId xmlns:a16="http://schemas.microsoft.com/office/drawing/2014/main" id="{89BABB97-F45A-420D-9D77-413A20753B8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5338" y="1219200"/>
                        <a:ext cx="7553325" cy="37338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5543" name="Object 69">
            <a:extLst>
              <a:ext uri="{FF2B5EF4-FFF2-40B4-BE49-F238E27FC236}">
                <a16:creationId xmlns:a16="http://schemas.microsoft.com/office/drawing/2014/main" id="{6742773C-9D6B-4228-A5A6-1B61B155B83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95338" y="5086350"/>
          <a:ext cx="7553325" cy="171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Hoja de cálculo" r:id="rId10" imgW="7553744" imgH="171793" progId="Excel.Sheet.8">
                  <p:embed/>
                </p:oleObj>
              </mc:Choice>
              <mc:Fallback>
                <p:oleObj name="Hoja de cálculo" r:id="rId10" imgW="7553744" imgH="171793" progId="Excel.Sheet.8">
                  <p:embed/>
                  <p:pic>
                    <p:nvPicPr>
                      <p:cNvPr id="65543" name="Object 69">
                        <a:extLst>
                          <a:ext uri="{FF2B5EF4-FFF2-40B4-BE49-F238E27FC236}">
                            <a16:creationId xmlns:a16="http://schemas.microsoft.com/office/drawing/2014/main" id="{6742773C-9D6B-4228-A5A6-1B61B155B83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5338" y="5086350"/>
                        <a:ext cx="7553325" cy="17145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5544" name="Object 70">
            <a:extLst>
              <a:ext uri="{FF2B5EF4-FFF2-40B4-BE49-F238E27FC236}">
                <a16:creationId xmlns:a16="http://schemas.microsoft.com/office/drawing/2014/main" id="{FF9FC100-A441-42C6-B7B1-5C4E9B73DA8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95338" y="5245100"/>
          <a:ext cx="7553325" cy="171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Hoja de cálculo" r:id="rId12" imgW="7553744" imgH="171793" progId="Excel.Sheet.8">
                  <p:embed/>
                </p:oleObj>
              </mc:Choice>
              <mc:Fallback>
                <p:oleObj name="Hoja de cálculo" r:id="rId12" imgW="7553744" imgH="171793" progId="Excel.Sheet.8">
                  <p:embed/>
                  <p:pic>
                    <p:nvPicPr>
                      <p:cNvPr id="65544" name="Object 70">
                        <a:extLst>
                          <a:ext uri="{FF2B5EF4-FFF2-40B4-BE49-F238E27FC236}">
                            <a16:creationId xmlns:a16="http://schemas.microsoft.com/office/drawing/2014/main" id="{FF9FC100-A441-42C6-B7B1-5C4E9B73DA8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5338" y="5245100"/>
                        <a:ext cx="7553325" cy="17145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5545" name="Object 71">
            <a:extLst>
              <a:ext uri="{FF2B5EF4-FFF2-40B4-BE49-F238E27FC236}">
                <a16:creationId xmlns:a16="http://schemas.microsoft.com/office/drawing/2014/main" id="{C617075C-C49A-4CEA-BD6F-DFEE893C262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95338" y="5410200"/>
          <a:ext cx="7553325" cy="171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Hoja de cálculo" r:id="rId14" imgW="7553744" imgH="171793" progId="Excel.Sheet.8">
                  <p:embed/>
                </p:oleObj>
              </mc:Choice>
              <mc:Fallback>
                <p:oleObj name="Hoja de cálculo" r:id="rId14" imgW="7553744" imgH="171793" progId="Excel.Sheet.8">
                  <p:embed/>
                  <p:pic>
                    <p:nvPicPr>
                      <p:cNvPr id="65545" name="Object 71">
                        <a:extLst>
                          <a:ext uri="{FF2B5EF4-FFF2-40B4-BE49-F238E27FC236}">
                            <a16:creationId xmlns:a16="http://schemas.microsoft.com/office/drawing/2014/main" id="{C617075C-C49A-4CEA-BD6F-DFEE893C262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5338" y="5410200"/>
                        <a:ext cx="7553325" cy="17145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5546" name="Object 72">
            <a:extLst>
              <a:ext uri="{FF2B5EF4-FFF2-40B4-BE49-F238E27FC236}">
                <a16:creationId xmlns:a16="http://schemas.microsoft.com/office/drawing/2014/main" id="{6B7391FD-2EA2-4D1D-9A42-C8ACE829B99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95338" y="5562600"/>
          <a:ext cx="7553325" cy="171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Hoja de cálculo" r:id="rId16" imgW="7553744" imgH="171793" progId="Excel.Sheet.8">
                  <p:embed/>
                </p:oleObj>
              </mc:Choice>
              <mc:Fallback>
                <p:oleObj name="Hoja de cálculo" r:id="rId16" imgW="7553744" imgH="171793" progId="Excel.Sheet.8">
                  <p:embed/>
                  <p:pic>
                    <p:nvPicPr>
                      <p:cNvPr id="65546" name="Object 72">
                        <a:extLst>
                          <a:ext uri="{FF2B5EF4-FFF2-40B4-BE49-F238E27FC236}">
                            <a16:creationId xmlns:a16="http://schemas.microsoft.com/office/drawing/2014/main" id="{6B7391FD-2EA2-4D1D-9A42-C8ACE829B99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5338" y="5562600"/>
                        <a:ext cx="7553325" cy="17145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5547" name="Text Box 73">
            <a:extLst>
              <a:ext uri="{FF2B5EF4-FFF2-40B4-BE49-F238E27FC236}">
                <a16:creationId xmlns:a16="http://schemas.microsoft.com/office/drawing/2014/main" id="{AEB8A0EC-52C2-4562-9F4E-2603A3F17B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5943600"/>
            <a:ext cx="7620000" cy="8223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ES" altLang="es-MX"/>
              <a:t>Hay un archivo excel con el que hice estos datos... Hay que buscar un ejemplo con mayores impactos del SE...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8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8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Text Box 2">
            <a:extLst>
              <a:ext uri="{FF2B5EF4-FFF2-40B4-BE49-F238E27FC236}">
                <a16:creationId xmlns:a16="http://schemas.microsoft.com/office/drawing/2014/main" id="{EFB6F746-6F65-4500-A5C1-BEC99954D0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00200" y="1524000"/>
            <a:ext cx="6629400" cy="3382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altLang="es-MX" sz="7200">
                <a:solidFill>
                  <a:schemeClr val="tx1"/>
                </a:solidFill>
              </a:rPr>
              <a:t>Slides a las que se llega por hipervínculos.</a:t>
            </a: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Text Box 1026">
            <a:extLst>
              <a:ext uri="{FF2B5EF4-FFF2-40B4-BE49-F238E27FC236}">
                <a16:creationId xmlns:a16="http://schemas.microsoft.com/office/drawing/2014/main" id="{7568A1C5-3D4F-46D4-98B3-C6B9674885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0" y="304800"/>
            <a:ext cx="45720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La desproporcionalidad</a:t>
            </a:r>
          </a:p>
        </p:txBody>
      </p:sp>
      <p:sp>
        <p:nvSpPr>
          <p:cNvPr id="81923" name="Text Box 1027">
            <a:extLst>
              <a:ext uri="{FF2B5EF4-FFF2-40B4-BE49-F238E27FC236}">
                <a16:creationId xmlns:a16="http://schemas.microsoft.com/office/drawing/2014/main" id="{7F25EC61-E973-46A5-9DF4-7769AB8BAB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143000"/>
            <a:ext cx="8305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Criterio: ¿Qué tanto se desvía el reparto de escaños de la distribución de votos? </a:t>
            </a:r>
          </a:p>
        </p:txBody>
      </p:sp>
      <p:sp>
        <p:nvSpPr>
          <p:cNvPr id="81924" name="Text Box 1028">
            <a:extLst>
              <a:ext uri="{FF2B5EF4-FFF2-40B4-BE49-F238E27FC236}">
                <a16:creationId xmlns:a16="http://schemas.microsoft.com/office/drawing/2014/main" id="{CE21F5E1-9601-4334-8647-23DB94AADA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2514600"/>
            <a:ext cx="830580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Principio de equidad, que el parlamento sea el </a:t>
            </a:r>
            <a:r>
              <a:rPr lang="es-MX" altLang="es-MX" sz="3200" i="1">
                <a:solidFill>
                  <a:schemeClr val="tx1"/>
                </a:solidFill>
                <a:latin typeface="Calibri" panose="020F0502020204030204" pitchFamily="34" charset="0"/>
              </a:rPr>
              <a:t>fiel reflejo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de los matices de opinión de la sociedad.</a:t>
            </a:r>
          </a:p>
        </p:txBody>
      </p:sp>
      <p:sp>
        <p:nvSpPr>
          <p:cNvPr id="81925" name="Text Box 1029">
            <a:extLst>
              <a:ext uri="{FF2B5EF4-FFF2-40B4-BE49-F238E27FC236}">
                <a16:creationId xmlns:a16="http://schemas.microsoft.com/office/drawing/2014/main" id="{D8F2FE0B-413E-467F-8131-F830FEE0D5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3962400"/>
            <a:ext cx="830580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¿Es buena la analogía del espejo?</a:t>
            </a:r>
            <a:b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3200" i="1">
                <a:solidFill>
                  <a:schemeClr val="tx1"/>
                </a:solidFill>
                <a:latin typeface="Calibri" panose="020F0502020204030204" pitchFamily="34" charset="0"/>
              </a:rPr>
              <a:t>Policy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representativa </a:t>
            </a:r>
            <a:r>
              <a:rPr lang="es-MX" altLang="es-MX" sz="3200" i="1">
                <a:solidFill>
                  <a:schemeClr val="tx1"/>
                </a:solidFill>
                <a:latin typeface="Calibri" panose="020F0502020204030204" pitchFamily="34" charset="0"/>
              </a:rPr>
              <a:t>vs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. decisores representativos. 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23" grpId="0" autoUpdateAnimBg="0"/>
      <p:bldP spid="81924" grpId="0" autoUpdateAnimBg="0"/>
      <p:bldP spid="81925" grpId="0" autoUpdateAnimBg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0688" name="Object 2048">
            <a:extLst>
              <a:ext uri="{FF2B5EF4-FFF2-40B4-BE49-F238E27FC236}">
                <a16:creationId xmlns:a16="http://schemas.microsoft.com/office/drawing/2014/main" id="{B16C1064-1F8E-4F31-A7AE-5A1F5422CD0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154113" y="2233613"/>
          <a:ext cx="1828800" cy="741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054100" imgH="431800" progId="Equation.3">
                  <p:embed/>
                </p:oleObj>
              </mc:Choice>
              <mc:Fallback>
                <p:oleObj name="Equation" r:id="rId2" imgW="1054100" imgH="431800" progId="Equation.3">
                  <p:embed/>
                  <p:pic>
                    <p:nvPicPr>
                      <p:cNvPr id="370688" name="Object 2048">
                        <a:extLst>
                          <a:ext uri="{FF2B5EF4-FFF2-40B4-BE49-F238E27FC236}">
                            <a16:creationId xmlns:a16="http://schemas.microsoft.com/office/drawing/2014/main" id="{B16C1064-1F8E-4F31-A7AE-5A1F5422CD0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54113" y="2233613"/>
                        <a:ext cx="1828800" cy="741362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>
                        <a:outerShdw dist="107763" dir="2700000" algn="ctr" rotWithShape="0">
                          <a:srgbClr val="808080"/>
                        </a:outerShdw>
                      </a:effectLst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0689" name="Object 2049">
            <a:extLst>
              <a:ext uri="{FF2B5EF4-FFF2-40B4-BE49-F238E27FC236}">
                <a16:creationId xmlns:a16="http://schemas.microsoft.com/office/drawing/2014/main" id="{E9A78BA4-180C-401D-BD85-D1A552F651D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154113" y="3114675"/>
          <a:ext cx="1893887" cy="741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091726" imgH="431613" progId="Equation.3">
                  <p:embed/>
                </p:oleObj>
              </mc:Choice>
              <mc:Fallback>
                <p:oleObj name="Equation" r:id="rId4" imgW="1091726" imgH="431613" progId="Equation.3">
                  <p:embed/>
                  <p:pic>
                    <p:nvPicPr>
                      <p:cNvPr id="370689" name="Object 2049">
                        <a:extLst>
                          <a:ext uri="{FF2B5EF4-FFF2-40B4-BE49-F238E27FC236}">
                            <a16:creationId xmlns:a16="http://schemas.microsoft.com/office/drawing/2014/main" id="{E9A78BA4-180C-401D-BD85-D1A552F651D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54113" y="3114675"/>
                        <a:ext cx="1893887" cy="741363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>
                        <a:outerShdw dist="107763" dir="2700000" algn="ctr" rotWithShape="0">
                          <a:srgbClr val="808080"/>
                        </a:outerShdw>
                      </a:effectLst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2948" name="Picture 4">
            <a:extLst>
              <a:ext uri="{FF2B5EF4-FFF2-40B4-BE49-F238E27FC236}">
                <a16:creationId xmlns:a16="http://schemas.microsoft.com/office/drawing/2014/main" id="{C0F2BF10-A327-46F4-8E31-9A9B0784B7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5225" y="4014788"/>
            <a:ext cx="2176463" cy="80803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107763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70690" name="Object 2050">
            <a:extLst>
              <a:ext uri="{FF2B5EF4-FFF2-40B4-BE49-F238E27FC236}">
                <a16:creationId xmlns:a16="http://schemas.microsoft.com/office/drawing/2014/main" id="{922D06AD-06C4-4156-92FD-77E653E0703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182688" y="4986338"/>
          <a:ext cx="2173287" cy="477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257300" imgH="279400" progId="Equation.3">
                  <p:embed/>
                </p:oleObj>
              </mc:Choice>
              <mc:Fallback>
                <p:oleObj name="Equation" r:id="rId7" imgW="1257300" imgH="279400" progId="Equation.3">
                  <p:embed/>
                  <p:pic>
                    <p:nvPicPr>
                      <p:cNvPr id="370690" name="Object 2050">
                        <a:extLst>
                          <a:ext uri="{FF2B5EF4-FFF2-40B4-BE49-F238E27FC236}">
                            <a16:creationId xmlns:a16="http://schemas.microsoft.com/office/drawing/2014/main" id="{922D06AD-06C4-4156-92FD-77E653E0703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2688" y="4986338"/>
                        <a:ext cx="2173287" cy="477837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>
                        <a:outerShdw dist="107763" dir="2700000" algn="ctr" rotWithShape="0">
                          <a:srgbClr val="808080"/>
                        </a:outerShdw>
                      </a:effectLst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8614" name="Text Box 6">
            <a:extLst>
              <a:ext uri="{FF2B5EF4-FFF2-40B4-BE49-F238E27FC236}">
                <a16:creationId xmlns:a16="http://schemas.microsoft.com/office/drawing/2014/main" id="{5EF376AE-07FE-4A81-98B5-465EBCDFA4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304800"/>
            <a:ext cx="68580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Medidas de desproporcionalidad</a:t>
            </a:r>
          </a:p>
        </p:txBody>
      </p:sp>
      <p:sp>
        <p:nvSpPr>
          <p:cNvPr id="82951" name="Text Box 7">
            <a:extLst>
              <a:ext uri="{FF2B5EF4-FFF2-40B4-BE49-F238E27FC236}">
                <a16:creationId xmlns:a16="http://schemas.microsoft.com/office/drawing/2014/main" id="{38E115E5-D069-42E1-93FD-90DE7A28E4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7600" y="2365375"/>
            <a:ext cx="5257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>
                <a:solidFill>
                  <a:schemeClr val="tx1"/>
                </a:solidFill>
                <a:latin typeface="Calibri" panose="020F0502020204030204" pitchFamily="34" charset="0"/>
              </a:rPr>
              <a:t>Rae (desviación promedio)</a:t>
            </a:r>
          </a:p>
        </p:txBody>
      </p:sp>
      <p:sp>
        <p:nvSpPr>
          <p:cNvPr id="82952" name="Text Box 8">
            <a:extLst>
              <a:ext uri="{FF2B5EF4-FFF2-40B4-BE49-F238E27FC236}">
                <a16:creationId xmlns:a16="http://schemas.microsoft.com/office/drawing/2014/main" id="{4B7C0DC7-E750-46C2-8E65-6E282C0765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7600" y="3170238"/>
            <a:ext cx="5257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>
                <a:solidFill>
                  <a:schemeClr val="tx1"/>
                </a:solidFill>
                <a:latin typeface="Calibri" panose="020F0502020204030204" pitchFamily="34" charset="0"/>
              </a:rPr>
              <a:t>Loosemore-Hanby</a:t>
            </a:r>
          </a:p>
        </p:txBody>
      </p:sp>
      <p:sp>
        <p:nvSpPr>
          <p:cNvPr id="82953" name="Text Box 9">
            <a:extLst>
              <a:ext uri="{FF2B5EF4-FFF2-40B4-BE49-F238E27FC236}">
                <a16:creationId xmlns:a16="http://schemas.microsoft.com/office/drawing/2014/main" id="{0708BA0D-5FDB-422B-9219-BF4752F082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7600" y="4137025"/>
            <a:ext cx="5257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>
                <a:solidFill>
                  <a:schemeClr val="tx1"/>
                </a:solidFill>
                <a:latin typeface="Calibri" panose="020F0502020204030204" pitchFamily="34" charset="0"/>
              </a:rPr>
              <a:t>Geométrico (Gallagher)</a:t>
            </a:r>
          </a:p>
        </p:txBody>
      </p:sp>
      <p:sp>
        <p:nvSpPr>
          <p:cNvPr id="82954" name="Text Box 10">
            <a:extLst>
              <a:ext uri="{FF2B5EF4-FFF2-40B4-BE49-F238E27FC236}">
                <a16:creationId xmlns:a16="http://schemas.microsoft.com/office/drawing/2014/main" id="{B6B2ECE0-5529-4E73-89F7-C9EF7BC238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7600" y="5006975"/>
            <a:ext cx="5257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>
                <a:solidFill>
                  <a:schemeClr val="tx1"/>
                </a:solidFill>
                <a:latin typeface="Calibri" panose="020F0502020204030204" pitchFamily="34" charset="0"/>
              </a:rPr>
              <a:t>Desviación mayor (Lijphart)</a:t>
            </a:r>
          </a:p>
        </p:txBody>
      </p:sp>
      <p:sp>
        <p:nvSpPr>
          <p:cNvPr id="82955" name="Text Box 11">
            <a:extLst>
              <a:ext uri="{FF2B5EF4-FFF2-40B4-BE49-F238E27FC236}">
                <a16:creationId xmlns:a16="http://schemas.microsoft.com/office/drawing/2014/main" id="{6C5BBC85-9E7C-49F2-91FB-EA40031FF4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8088" y="5638800"/>
            <a:ext cx="2373312" cy="82232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i="1">
                <a:solidFill>
                  <a:schemeClr val="tx1"/>
                </a:solidFill>
                <a:latin typeface="Calibri" panose="020F0502020204030204" pitchFamily="34" charset="0"/>
              </a:rPr>
              <a:t>s</a:t>
            </a:r>
            <a:r>
              <a:rPr lang="es-MX" altLang="es-MX" i="1" baseline="-25000">
                <a:solidFill>
                  <a:schemeClr val="tx1"/>
                </a:solidFill>
                <a:latin typeface="Calibri" panose="020F0502020204030204" pitchFamily="34" charset="0"/>
              </a:rPr>
              <a:t>i </a:t>
            </a:r>
            <a:r>
              <a:rPr lang="es-MX" altLang="es-MX">
                <a:solidFill>
                  <a:schemeClr val="tx1"/>
                </a:solidFill>
                <a:latin typeface="Calibri" panose="020F0502020204030204" pitchFamily="34" charset="0"/>
              </a:rPr>
              <a:t>= a + </a:t>
            </a:r>
            <a:r>
              <a:rPr lang="es-MX" altLang="es-MX" b="1">
                <a:solidFill>
                  <a:schemeClr val="tx1"/>
                </a:solidFill>
                <a:latin typeface="Calibri" panose="020F0502020204030204" pitchFamily="34" charset="0"/>
              </a:rPr>
              <a:t>b</a:t>
            </a:r>
            <a:r>
              <a:rPr lang="es-MX" altLang="es-MX" i="1">
                <a:solidFill>
                  <a:schemeClr val="tx1"/>
                </a:solidFill>
                <a:latin typeface="Calibri" panose="020F0502020204030204" pitchFamily="34" charset="0"/>
              </a:rPr>
              <a:t>v</a:t>
            </a:r>
            <a:r>
              <a:rPr lang="es-MX" altLang="es-MX" i="1" baseline="-25000">
                <a:solidFill>
                  <a:schemeClr val="tx1"/>
                </a:solidFill>
                <a:latin typeface="Calibri" panose="020F0502020204030204" pitchFamily="34" charset="0"/>
              </a:rPr>
              <a:t>i</a:t>
            </a:r>
            <a:r>
              <a:rPr lang="es-MX" altLang="es-MX" i="1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br>
              <a:rPr lang="es-MX" altLang="es-MX" i="1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>
                <a:solidFill>
                  <a:schemeClr val="tx1"/>
                </a:solidFill>
                <a:latin typeface="Calibri" panose="020F0502020204030204" pitchFamily="34" charset="0"/>
              </a:rPr>
              <a:t>b&gt;1 indica sesgo</a:t>
            </a:r>
            <a:r>
              <a:rPr lang="es-MX" altLang="es-MX" i="1">
                <a:solidFill>
                  <a:schemeClr val="tx1"/>
                </a:solidFill>
                <a:latin typeface="Calibri" panose="020F0502020204030204" pitchFamily="34" charset="0"/>
              </a:rPr>
              <a:t>  </a:t>
            </a:r>
          </a:p>
        </p:txBody>
      </p:sp>
      <p:sp>
        <p:nvSpPr>
          <p:cNvPr id="82956" name="Text Box 12">
            <a:extLst>
              <a:ext uri="{FF2B5EF4-FFF2-40B4-BE49-F238E27FC236}">
                <a16:creationId xmlns:a16="http://schemas.microsoft.com/office/drawing/2014/main" id="{E9F2E56D-79E3-4945-8A4F-13B1BE4789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7600" y="5819775"/>
            <a:ext cx="5486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>
                <a:solidFill>
                  <a:schemeClr val="tx1"/>
                </a:solidFill>
                <a:latin typeface="Calibri" panose="020F0502020204030204" pitchFamily="34" charset="0"/>
              </a:rPr>
              <a:t>Sesgo pro-partidos grandes (Cox+Shugart)</a:t>
            </a:r>
          </a:p>
        </p:txBody>
      </p:sp>
      <p:grpSp>
        <p:nvGrpSpPr>
          <p:cNvPr id="2" name="Group 13">
            <a:extLst>
              <a:ext uri="{FF2B5EF4-FFF2-40B4-BE49-F238E27FC236}">
                <a16:creationId xmlns:a16="http://schemas.microsoft.com/office/drawing/2014/main" id="{39C50A2F-2FE1-4D4E-9A16-42CA9F5E2E39}"/>
              </a:ext>
            </a:extLst>
          </p:cNvPr>
          <p:cNvGrpSpPr>
            <a:grpSpLocks/>
          </p:cNvGrpSpPr>
          <p:nvPr/>
        </p:nvGrpSpPr>
        <p:grpSpPr bwMode="auto">
          <a:xfrm>
            <a:off x="609600" y="2362200"/>
            <a:ext cx="457200" cy="3886200"/>
            <a:chOff x="192" y="1488"/>
            <a:chExt cx="288" cy="2448"/>
          </a:xfrm>
        </p:grpSpPr>
        <p:sp>
          <p:nvSpPr>
            <p:cNvPr id="68628" name="Text Box 14">
              <a:extLst>
                <a:ext uri="{FF2B5EF4-FFF2-40B4-BE49-F238E27FC236}">
                  <a16:creationId xmlns:a16="http://schemas.microsoft.com/office/drawing/2014/main" id="{A55DC661-FC2F-42C3-8DFE-9525AA9324C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2" y="1488"/>
              <a:ext cx="28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r>
                <a:rPr lang="en-US" altLang="es-MX">
                  <a:solidFill>
                    <a:schemeClr val="accent2"/>
                  </a:solidFill>
                  <a:latin typeface="Calibri" panose="020F0502020204030204" pitchFamily="34" charset="0"/>
                </a:rPr>
                <a:t>1)</a:t>
              </a:r>
            </a:p>
          </p:txBody>
        </p:sp>
        <p:sp>
          <p:nvSpPr>
            <p:cNvPr id="68629" name="Text Box 15">
              <a:extLst>
                <a:ext uri="{FF2B5EF4-FFF2-40B4-BE49-F238E27FC236}">
                  <a16:creationId xmlns:a16="http://schemas.microsoft.com/office/drawing/2014/main" id="{D4B99E58-CCE5-41EA-87E5-0844DAD0982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2" y="2016"/>
              <a:ext cx="28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r>
                <a:rPr lang="en-US" altLang="es-MX">
                  <a:solidFill>
                    <a:srgbClr val="996600"/>
                  </a:solidFill>
                  <a:latin typeface="Calibri" panose="020F0502020204030204" pitchFamily="34" charset="0"/>
                </a:rPr>
                <a:t>2)</a:t>
              </a:r>
            </a:p>
          </p:txBody>
        </p:sp>
        <p:sp>
          <p:nvSpPr>
            <p:cNvPr id="68630" name="Text Box 16">
              <a:extLst>
                <a:ext uri="{FF2B5EF4-FFF2-40B4-BE49-F238E27FC236}">
                  <a16:creationId xmlns:a16="http://schemas.microsoft.com/office/drawing/2014/main" id="{FD3FD444-B9E5-46BA-A8E4-EAE2D3821BD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2" y="2640"/>
              <a:ext cx="28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r>
                <a:rPr lang="en-US" altLang="es-MX">
                  <a:solidFill>
                    <a:srgbClr val="FF3300"/>
                  </a:solidFill>
                  <a:latin typeface="Calibri" panose="020F0502020204030204" pitchFamily="34" charset="0"/>
                </a:rPr>
                <a:t>3)</a:t>
              </a:r>
            </a:p>
          </p:txBody>
        </p:sp>
        <p:sp>
          <p:nvSpPr>
            <p:cNvPr id="68631" name="Text Box 17">
              <a:extLst>
                <a:ext uri="{FF2B5EF4-FFF2-40B4-BE49-F238E27FC236}">
                  <a16:creationId xmlns:a16="http://schemas.microsoft.com/office/drawing/2014/main" id="{000DD058-6B89-4838-BC86-A26E27352A2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2" y="3120"/>
              <a:ext cx="28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r>
                <a:rPr lang="en-US" altLang="es-MX">
                  <a:solidFill>
                    <a:srgbClr val="009900"/>
                  </a:solidFill>
                  <a:latin typeface="Calibri" panose="020F0502020204030204" pitchFamily="34" charset="0"/>
                </a:rPr>
                <a:t>4)</a:t>
              </a:r>
            </a:p>
          </p:txBody>
        </p:sp>
        <p:sp>
          <p:nvSpPr>
            <p:cNvPr id="68632" name="Text Box 18">
              <a:extLst>
                <a:ext uri="{FF2B5EF4-FFF2-40B4-BE49-F238E27FC236}">
                  <a16:creationId xmlns:a16="http://schemas.microsoft.com/office/drawing/2014/main" id="{290E3C2F-33EE-4AEA-A66C-1746776DBAC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2" y="3648"/>
              <a:ext cx="28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r>
                <a:rPr lang="en-US" altLang="es-MX">
                  <a:latin typeface="Calibri" panose="020F0502020204030204" pitchFamily="34" charset="0"/>
                </a:rPr>
                <a:t>5)</a:t>
              </a:r>
            </a:p>
          </p:txBody>
        </p:sp>
      </p:grpSp>
      <p:sp>
        <p:nvSpPr>
          <p:cNvPr id="82963" name="Text Box 19">
            <a:extLst>
              <a:ext uri="{FF2B5EF4-FFF2-40B4-BE49-F238E27FC236}">
                <a16:creationId xmlns:a16="http://schemas.microsoft.com/office/drawing/2014/main" id="{B32B2CBC-B202-435F-9AF5-DFB4DF9E7D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173163"/>
            <a:ext cx="83058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No hay medida aceptada por todos, 5 comunes</a:t>
            </a:r>
          </a:p>
        </p:txBody>
      </p:sp>
      <p:sp>
        <p:nvSpPr>
          <p:cNvPr id="82964" name="AutoShape 20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1A5E528F-E306-4EB3-8C7D-6CCA0526E2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10400" y="3186113"/>
            <a:ext cx="457200" cy="381000"/>
          </a:xfrm>
          <a:prstGeom prst="actionButtonForwardNex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n-US" altLang="es-MX">
              <a:latin typeface="Calibri" panose="020F0502020204030204" pitchFamily="34" charset="0"/>
            </a:endParaRPr>
          </a:p>
        </p:txBody>
      </p:sp>
      <p:sp>
        <p:nvSpPr>
          <p:cNvPr id="82965" name="Text Box 21">
            <a:extLst>
              <a:ext uri="{FF2B5EF4-FFF2-40B4-BE49-F238E27FC236}">
                <a16:creationId xmlns:a16="http://schemas.microsoft.com/office/drawing/2014/main" id="{8C4BF0AE-8017-4BE5-9685-774B5F85E3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21575" y="3184525"/>
            <a:ext cx="11430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altLang="es-MX" sz="2000" i="1">
                <a:solidFill>
                  <a:schemeClr val="tx1"/>
                </a:solidFill>
                <a:latin typeface="Calibri" panose="020F0502020204030204" pitchFamily="34" charset="0"/>
              </a:rPr>
              <a:t>Ejemplos</a:t>
            </a:r>
            <a:endParaRPr lang="en-US" altLang="es-MX" sz="200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82967" name="AutoShape 23">
            <a:hlinkClick r:id="rId9" action="ppaction://hlinksldjump" highlightClick="1"/>
            <a:extLst>
              <a:ext uri="{FF2B5EF4-FFF2-40B4-BE49-F238E27FC236}">
                <a16:creationId xmlns:a16="http://schemas.microsoft.com/office/drawing/2014/main" id="{81262326-3828-4A90-BEB2-0F59CC5A0A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0" y="6324600"/>
            <a:ext cx="762000" cy="381000"/>
          </a:xfrm>
          <a:prstGeom prst="actionButtonBlank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MX" altLang="es-MX">
              <a:latin typeface="Calibri" panose="020F0502020204030204" pitchFamily="34" charset="0"/>
            </a:endParaRPr>
          </a:p>
        </p:txBody>
      </p:sp>
      <p:sp>
        <p:nvSpPr>
          <p:cNvPr id="82968" name="Line 24">
            <a:extLst>
              <a:ext uri="{FF2B5EF4-FFF2-40B4-BE49-F238E27FC236}">
                <a16:creationId xmlns:a16="http://schemas.microsoft.com/office/drawing/2014/main" id="{5451F1FB-1A65-4099-849A-6445DF99489D}"/>
              </a:ext>
            </a:extLst>
          </p:cNvPr>
          <p:cNvSpPr>
            <a:spLocks noChangeShapeType="1"/>
          </p:cNvSpPr>
          <p:nvPr/>
        </p:nvSpPr>
        <p:spPr bwMode="auto">
          <a:xfrm>
            <a:off x="7010400" y="6502400"/>
            <a:ext cx="457200" cy="0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ES"/>
          </a:p>
        </p:txBody>
      </p:sp>
      <p:sp>
        <p:nvSpPr>
          <p:cNvPr id="82969" name="Text Box 25">
            <a:extLst>
              <a:ext uri="{FF2B5EF4-FFF2-40B4-BE49-F238E27FC236}">
                <a16:creationId xmlns:a16="http://schemas.microsoft.com/office/drawing/2014/main" id="{8260DABE-0DF0-496C-B825-D3242E75B7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0" y="6375400"/>
            <a:ext cx="1677988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1400">
                <a:latin typeface="Calibri" panose="020F0502020204030204" pitchFamily="34" charset="0"/>
              </a:rPr>
              <a:t>Digresión continúa...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0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0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7" presetID="2" presetClass="entr" presetSubtype="2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29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29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3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829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0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4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6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951" grpId="0" autoUpdateAnimBg="0"/>
      <p:bldP spid="82952" grpId="0" autoUpdateAnimBg="0"/>
      <p:bldP spid="82953" grpId="0" autoUpdateAnimBg="0"/>
      <p:bldP spid="82954" grpId="0" autoUpdateAnimBg="0"/>
      <p:bldP spid="82955" grpId="0" animBg="1" autoUpdateAnimBg="0"/>
      <p:bldP spid="82956" grpId="0" autoUpdateAnimBg="0"/>
      <p:bldP spid="82963" grpId="0" autoUpdateAnimBg="0"/>
      <p:bldP spid="82964" grpId="0" animBg="1" autoUpdateAnimBg="0"/>
      <p:bldP spid="82965" grpId="0" autoUpdateAnimBg="0"/>
      <p:bldP spid="82967" grpId="0" animBg="1"/>
      <p:bldP spid="82969" grpId="0" autoUpdateAnimBg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9634" name="Object 0">
            <a:extLst>
              <a:ext uri="{FF2B5EF4-FFF2-40B4-BE49-F238E27FC236}">
                <a16:creationId xmlns:a16="http://schemas.microsoft.com/office/drawing/2014/main" id="{6E008EDE-3765-4FA8-8A3F-BAE9D4819E7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85800" y="1428750"/>
          <a:ext cx="7772400" cy="4591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5038999" imgH="3105537" progId="Excel.Sheet.8">
                  <p:embed/>
                </p:oleObj>
              </mc:Choice>
              <mc:Fallback>
                <p:oleObj name="Worksheet" r:id="rId2" imgW="5038999" imgH="3105537" progId="Excel.Sheet.8">
                  <p:embed/>
                  <p:pic>
                    <p:nvPicPr>
                      <p:cNvPr id="69634" name="Object 0">
                        <a:extLst>
                          <a:ext uri="{FF2B5EF4-FFF2-40B4-BE49-F238E27FC236}">
                            <a16:creationId xmlns:a16="http://schemas.microsoft.com/office/drawing/2014/main" id="{6E008EDE-3765-4FA8-8A3F-BAE9D4819E7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" y="1428750"/>
                        <a:ext cx="7772400" cy="459105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>
                        <a:outerShdw dist="107763" dir="2700000" algn="ctr" rotWithShape="0">
                          <a:schemeClr val="bg2"/>
                        </a:outerShdw>
                      </a:effectLst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9635" name="Text Box 3">
            <a:extLst>
              <a:ext uri="{FF2B5EF4-FFF2-40B4-BE49-F238E27FC236}">
                <a16:creationId xmlns:a16="http://schemas.microsoft.com/office/drawing/2014/main" id="{FC40D817-B316-4736-8CF2-40ECFEACE1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0" y="304800"/>
            <a:ext cx="45720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Tres ejemplos abstractos</a:t>
            </a:r>
          </a:p>
        </p:txBody>
      </p:sp>
      <p:sp>
        <p:nvSpPr>
          <p:cNvPr id="69636" name="AutoShape 5">
            <a:hlinkClick r:id="" action="ppaction://hlinkshowjump?jump=lastslideviewed" highlightClick="1"/>
            <a:extLst>
              <a:ext uri="{FF2B5EF4-FFF2-40B4-BE49-F238E27FC236}">
                <a16:creationId xmlns:a16="http://schemas.microsoft.com/office/drawing/2014/main" id="{03B58BD1-FEB3-4309-A35B-788BB34D45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05800" y="6248400"/>
            <a:ext cx="381000" cy="381000"/>
          </a:xfrm>
          <a:prstGeom prst="actionButtonReturn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MX" altLang="es-MX"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0658" name="Object 0">
            <a:extLst>
              <a:ext uri="{FF2B5EF4-FFF2-40B4-BE49-F238E27FC236}">
                <a16:creationId xmlns:a16="http://schemas.microsoft.com/office/drawing/2014/main" id="{B1D3A504-85C8-42C3-82D8-5DB503C4FE3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936750" y="1066800"/>
          <a:ext cx="4321175" cy="533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Hoja de cálculo" r:id="rId2" imgW="2762707" imgH="3410407" progId="Excel.Sheet.8">
                  <p:embed/>
                </p:oleObj>
              </mc:Choice>
              <mc:Fallback>
                <p:oleObj name="Hoja de cálculo" r:id="rId2" imgW="2762707" imgH="3410407" progId="Excel.Sheet.8">
                  <p:embed/>
                  <p:pic>
                    <p:nvPicPr>
                      <p:cNvPr id="70658" name="Object 0">
                        <a:extLst>
                          <a:ext uri="{FF2B5EF4-FFF2-40B4-BE49-F238E27FC236}">
                            <a16:creationId xmlns:a16="http://schemas.microsoft.com/office/drawing/2014/main" id="{B1D3A504-85C8-42C3-82D8-5DB503C4FE3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36750" y="1066800"/>
                        <a:ext cx="4321175" cy="5334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>
                        <a:outerShdw dist="107763" dir="2700000" algn="ctr" rotWithShape="0">
                          <a:schemeClr val="bg2"/>
                        </a:outerShdw>
                      </a:effectLst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0659" name="Text Box 4">
            <a:extLst>
              <a:ext uri="{FF2B5EF4-FFF2-40B4-BE49-F238E27FC236}">
                <a16:creationId xmlns:a16="http://schemas.microsoft.com/office/drawing/2014/main" id="{547C0120-84F6-490D-B1FA-31231CF929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304800"/>
            <a:ext cx="84582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Garamond" panose="02020404030301010803" pitchFamily="18" charset="0"/>
              </a:rPr>
              <a:t>Elección general UK ‘01: los 20 primeros lugares</a:t>
            </a:r>
          </a:p>
        </p:txBody>
      </p:sp>
      <p:graphicFrame>
        <p:nvGraphicFramePr>
          <p:cNvPr id="372737" name="Object 1">
            <a:extLst>
              <a:ext uri="{FF2B5EF4-FFF2-40B4-BE49-F238E27FC236}">
                <a16:creationId xmlns:a16="http://schemas.microsoft.com/office/drawing/2014/main" id="{F6507692-4C5B-482D-AB5F-717D5CB25CD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243638" y="1066800"/>
          <a:ext cx="1071562" cy="533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Hoja de cálculo" r:id="rId4" imgW="686105" imgH="3410407" progId="Excel.Sheet.8">
                  <p:embed/>
                </p:oleObj>
              </mc:Choice>
              <mc:Fallback>
                <p:oleObj name="Hoja de cálculo" r:id="rId4" imgW="686105" imgH="3410407" progId="Excel.Sheet.8">
                  <p:embed/>
                  <p:pic>
                    <p:nvPicPr>
                      <p:cNvPr id="372737" name="Object 1">
                        <a:extLst>
                          <a:ext uri="{FF2B5EF4-FFF2-40B4-BE49-F238E27FC236}">
                            <a16:creationId xmlns:a16="http://schemas.microsoft.com/office/drawing/2014/main" id="{F6507692-4C5B-482D-AB5F-717D5CB25CD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43638" y="1066800"/>
                        <a:ext cx="1071562" cy="5334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>
                        <a:outerShdw dist="107763" dir="2700000" algn="ctr" rotWithShape="0">
                          <a:schemeClr val="bg2"/>
                        </a:outerShdw>
                      </a:effectLst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0661" name="Object 2">
            <a:extLst>
              <a:ext uri="{FF2B5EF4-FFF2-40B4-BE49-F238E27FC236}">
                <a16:creationId xmlns:a16="http://schemas.microsoft.com/office/drawing/2014/main" id="{83062CBD-3D49-47D5-AB2D-961E3DD0D8A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2400" y="5562600"/>
          <a:ext cx="1609725" cy="819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Hoja de cálculo" r:id="rId6" imgW="1609954" imgH="819607" progId="Excel.Sheet.8">
                  <p:embed/>
                </p:oleObj>
              </mc:Choice>
              <mc:Fallback>
                <p:oleObj name="Hoja de cálculo" r:id="rId6" imgW="1609954" imgH="819607" progId="Excel.Sheet.8">
                  <p:embed/>
                  <p:pic>
                    <p:nvPicPr>
                      <p:cNvPr id="70661" name="Object 2">
                        <a:extLst>
                          <a:ext uri="{FF2B5EF4-FFF2-40B4-BE49-F238E27FC236}">
                            <a16:creationId xmlns:a16="http://schemas.microsoft.com/office/drawing/2014/main" id="{83062CBD-3D49-47D5-AB2D-961E3DD0D8A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" y="5562600"/>
                        <a:ext cx="1609725" cy="81915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4999" name="Text Box 7">
            <a:extLst>
              <a:ext uri="{FF2B5EF4-FFF2-40B4-BE49-F238E27FC236}">
                <a16:creationId xmlns:a16="http://schemas.microsoft.com/office/drawing/2014/main" id="{26719E31-6E63-4E78-808C-D411F7D255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70800" y="5805488"/>
            <a:ext cx="13970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1800"/>
              <a:t>Fin digresión</a:t>
            </a:r>
          </a:p>
        </p:txBody>
      </p:sp>
      <p:sp>
        <p:nvSpPr>
          <p:cNvPr id="85000" name="AutoShape 8">
            <a:hlinkClick r:id="rId8" action="ppaction://hlinksldjump" highlightClick="1"/>
            <a:extLst>
              <a:ext uri="{FF2B5EF4-FFF2-40B4-BE49-F238E27FC236}">
                <a16:creationId xmlns:a16="http://schemas.microsoft.com/office/drawing/2014/main" id="{1E8FC67D-FB0C-4A90-B83B-5EB085427F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4800" y="6248400"/>
            <a:ext cx="838200" cy="381000"/>
          </a:xfrm>
          <a:prstGeom prst="actionButtonBlank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MX" altLang="es-MX"/>
          </a:p>
        </p:txBody>
      </p:sp>
      <p:sp>
        <p:nvSpPr>
          <p:cNvPr id="70664" name="Line 9">
            <a:extLst>
              <a:ext uri="{FF2B5EF4-FFF2-40B4-BE49-F238E27FC236}">
                <a16:creationId xmlns:a16="http://schemas.microsoft.com/office/drawing/2014/main" id="{3D253633-8C0F-4861-AC73-33B0AD3F609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089900" y="6451600"/>
            <a:ext cx="457200" cy="0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E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2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850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849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999" grpId="0" autoUpdateAnimBg="0"/>
      <p:bldP spid="8500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ext Box 2">
            <a:extLst>
              <a:ext uri="{FF2B5EF4-FFF2-40B4-BE49-F238E27FC236}">
                <a16:creationId xmlns:a16="http://schemas.microsoft.com/office/drawing/2014/main" id="{04E20ADF-10D0-4910-BCEC-520E66BBA8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295400"/>
            <a:ext cx="8305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Principio sencillo: gana el candidato o partido con más votos </a:t>
            </a:r>
          </a:p>
        </p:txBody>
      </p:sp>
      <p:sp>
        <p:nvSpPr>
          <p:cNvPr id="7171" name="Text Box 3">
            <a:extLst>
              <a:ext uri="{FF2B5EF4-FFF2-40B4-BE49-F238E27FC236}">
                <a16:creationId xmlns:a16="http://schemas.microsoft.com/office/drawing/2014/main" id="{7B91360F-C809-4A69-86B8-F6223D6917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00200" y="304800"/>
            <a:ext cx="59436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Familia 1: los sistemas de mayoría</a:t>
            </a:r>
          </a:p>
        </p:txBody>
      </p:sp>
      <p:sp>
        <p:nvSpPr>
          <p:cNvPr id="7172" name="Line 16">
            <a:extLst>
              <a:ext uri="{FF2B5EF4-FFF2-40B4-BE49-F238E27FC236}">
                <a16:creationId xmlns:a16="http://schemas.microsoft.com/office/drawing/2014/main" id="{51AC51D0-DD64-407C-9C46-216FF106500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543800" y="6184900"/>
            <a:ext cx="304800" cy="0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ES"/>
          </a:p>
        </p:txBody>
      </p:sp>
      <p:sp>
        <p:nvSpPr>
          <p:cNvPr id="9233" name="Text Box 17">
            <a:extLst>
              <a:ext uri="{FF2B5EF4-FFF2-40B4-BE49-F238E27FC236}">
                <a16:creationId xmlns:a16="http://schemas.microsoft.com/office/drawing/2014/main" id="{592A8E07-6728-4F9F-A0A6-1B57696B11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2468563"/>
            <a:ext cx="77724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Algunos cambian pluralidad por mayoría</a:t>
            </a:r>
          </a:p>
        </p:txBody>
      </p:sp>
      <p:sp>
        <p:nvSpPr>
          <p:cNvPr id="9234" name="Text Box 18">
            <a:extLst>
              <a:ext uri="{FF2B5EF4-FFF2-40B4-BE49-F238E27FC236}">
                <a16:creationId xmlns:a16="http://schemas.microsoft.com/office/drawing/2014/main" id="{B78A9F98-B740-46C7-9446-1E5CFB818D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3232150"/>
            <a:ext cx="8305800" cy="301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5 tipos: 	</a:t>
            </a:r>
            <a:r>
              <a:rPr lang="es-MX" altLang="es-MX" sz="3200" b="1">
                <a:solidFill>
                  <a:srgbClr val="CC3300"/>
                </a:solidFill>
                <a:latin typeface="Calibri" panose="020F0502020204030204" pitchFamily="34" charset="0"/>
              </a:rPr>
              <a:t>FPTP</a:t>
            </a:r>
            <a:br>
              <a:rPr lang="es-MX" altLang="es-MX" sz="3200" b="1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3200" b="1">
                <a:solidFill>
                  <a:schemeClr val="tx1"/>
                </a:solidFill>
                <a:latin typeface="Calibri" panose="020F0502020204030204" pitchFamily="34" charset="0"/>
              </a:rPr>
              <a:t>		</a:t>
            </a:r>
            <a:r>
              <a:rPr lang="es-MX" altLang="es-MX" sz="3200" b="1">
                <a:solidFill>
                  <a:schemeClr val="accent2"/>
                </a:solidFill>
                <a:latin typeface="Calibri" panose="020F0502020204030204" pitchFamily="34" charset="0"/>
              </a:rPr>
              <a:t>BV-block vote</a:t>
            </a:r>
            <a:br>
              <a:rPr lang="es-MX" altLang="es-MX" sz="3200" b="1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3200" b="1">
                <a:solidFill>
                  <a:schemeClr val="tx1"/>
                </a:solidFill>
                <a:latin typeface="Calibri" panose="020F0502020204030204" pitchFamily="34" charset="0"/>
              </a:rPr>
              <a:t>		</a:t>
            </a:r>
            <a:r>
              <a:rPr lang="es-MX" altLang="es-MX" sz="3200" b="1">
                <a:solidFill>
                  <a:srgbClr val="009900"/>
                </a:solidFill>
                <a:latin typeface="Calibri" panose="020F0502020204030204" pitchFamily="34" charset="0"/>
              </a:rPr>
              <a:t>PBV-party block vote</a:t>
            </a:r>
            <a:br>
              <a:rPr lang="es-MX" altLang="es-MX" sz="3200" b="1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3200" b="1">
                <a:solidFill>
                  <a:schemeClr val="tx1"/>
                </a:solidFill>
                <a:latin typeface="Calibri" panose="020F0502020204030204" pitchFamily="34" charset="0"/>
              </a:rPr>
              <a:t>		</a:t>
            </a:r>
            <a:r>
              <a:rPr lang="es-MX" altLang="es-MX" sz="3200" b="1">
                <a:solidFill>
                  <a:srgbClr val="996600"/>
                </a:solidFill>
                <a:latin typeface="Calibri" panose="020F0502020204030204" pitchFamily="34" charset="0"/>
              </a:rPr>
              <a:t>AV-alternative vote</a:t>
            </a:r>
            <a:br>
              <a:rPr lang="es-MX" altLang="es-MX" sz="3200" b="1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3200" b="1">
                <a:solidFill>
                  <a:schemeClr val="tx1"/>
                </a:solidFill>
                <a:latin typeface="Calibri" panose="020F0502020204030204" pitchFamily="34" charset="0"/>
              </a:rPr>
              <a:t>		TRS-two round system</a:t>
            </a:r>
            <a:br>
              <a:rPr lang="es-MX" altLang="es-MX" sz="3200" b="1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3200" b="1">
                <a:solidFill>
                  <a:schemeClr val="tx1"/>
                </a:solidFill>
                <a:latin typeface="Calibri" panose="020F0502020204030204" pitchFamily="34" charset="0"/>
              </a:rPr>
              <a:t>		</a:t>
            </a:r>
            <a:r>
              <a:rPr lang="es-MX" altLang="es-MX" sz="3200" b="1">
                <a:solidFill>
                  <a:srgbClr val="FF00FF"/>
                </a:solidFill>
                <a:latin typeface="Calibri" panose="020F0502020204030204" pitchFamily="34" charset="0"/>
              </a:rPr>
              <a:t>SNTV-single non-transferable vote</a:t>
            </a:r>
            <a:endParaRPr lang="es-MX" altLang="es-MX" sz="320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18" grpId="0" autoUpdateAnimBg="0"/>
      <p:bldP spid="9233" grpId="0" autoUpdateAnimBg="0"/>
      <p:bldP spid="9234" grpId="0" autoUpdateAnimBg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3760" name="Object 0">
            <a:extLst>
              <a:ext uri="{FF2B5EF4-FFF2-40B4-BE49-F238E27FC236}">
                <a16:creationId xmlns:a16="http://schemas.microsoft.com/office/drawing/2014/main" id="{93B93425-7F82-4F46-B2F9-E540CFCA05BF}"/>
              </a:ext>
            </a:extLst>
          </p:cNvPr>
          <p:cNvGraphicFramePr>
            <a:graphicFrameLocks noChangeAspect="1"/>
          </p:cNvGraphicFramePr>
          <p:nvPr/>
        </p:nvGraphicFramePr>
        <p:xfrm flipH="1">
          <a:off x="619125" y="3298825"/>
          <a:ext cx="8143875" cy="911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3492500" imgH="393700" progId="Equation.3">
                  <p:embed/>
                </p:oleObj>
              </mc:Choice>
              <mc:Fallback>
                <p:oleObj name="Equation" r:id="rId2" imgW="3492500" imgH="393700" progId="Equation.3">
                  <p:embed/>
                  <p:pic>
                    <p:nvPicPr>
                      <p:cNvPr id="373760" name="Object 0">
                        <a:extLst>
                          <a:ext uri="{FF2B5EF4-FFF2-40B4-BE49-F238E27FC236}">
                            <a16:creationId xmlns:a16="http://schemas.microsoft.com/office/drawing/2014/main" id="{93B93425-7F82-4F46-B2F9-E540CFCA05B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 flipH="1">
                        <a:off x="619125" y="3298825"/>
                        <a:ext cx="8143875" cy="91122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>
                        <a:outerShdw dist="107763" dir="2700000" algn="ctr" rotWithShape="0">
                          <a:schemeClr val="bg2"/>
                        </a:outerShdw>
                      </a:effectLst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9875" name="Text Box 3">
            <a:extLst>
              <a:ext uri="{FF2B5EF4-FFF2-40B4-BE49-F238E27FC236}">
                <a16:creationId xmlns:a16="http://schemas.microsoft.com/office/drawing/2014/main" id="{2B221C40-AC01-4A52-844D-9912A3C27D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219200"/>
            <a:ext cx="8077200" cy="137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  <a:t>Concepto británico (Nuffield College), </a:t>
            </a:r>
            <a:b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  <a:t>mide el </a:t>
            </a:r>
            <a:r>
              <a:rPr lang="es-MX" altLang="es-MX" sz="2800" b="1">
                <a:solidFill>
                  <a:schemeClr val="tx1"/>
                </a:solidFill>
                <a:latin typeface="Calibri" panose="020F0502020204030204" pitchFamily="34" charset="0"/>
              </a:rPr>
              <a:t>flujo</a:t>
            </a:r>
            <a: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  <a:t> de votos o de escaños </a:t>
            </a:r>
            <a:b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  <a:t>de un partido a otro entre dos elecciones</a:t>
            </a:r>
          </a:p>
        </p:txBody>
      </p:sp>
      <p:sp>
        <p:nvSpPr>
          <p:cNvPr id="71684" name="Text Box 4">
            <a:extLst>
              <a:ext uri="{FF2B5EF4-FFF2-40B4-BE49-F238E27FC236}">
                <a16:creationId xmlns:a16="http://schemas.microsoft.com/office/drawing/2014/main" id="{1C60EEFF-69B5-40B5-963C-244D35A507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05200" y="304800"/>
            <a:ext cx="21336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Los </a:t>
            </a:r>
            <a:r>
              <a:rPr lang="es-MX" altLang="es-MX" sz="3200" i="1">
                <a:solidFill>
                  <a:schemeClr val="tx1"/>
                </a:solidFill>
                <a:latin typeface="Calibri" panose="020F0502020204030204" pitchFamily="34" charset="0"/>
              </a:rPr>
              <a:t>swings</a:t>
            </a:r>
            <a:endParaRPr lang="es-MX" altLang="es-MX" sz="320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79877" name="Text Box 5">
            <a:extLst>
              <a:ext uri="{FF2B5EF4-FFF2-40B4-BE49-F238E27FC236}">
                <a16:creationId xmlns:a16="http://schemas.microsoft.com/office/drawing/2014/main" id="{5A1926B1-EB53-4F58-A9A4-C678896082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4800600"/>
            <a:ext cx="8077200" cy="137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  <a:t>Tiene problemas de validez, en especial si hay más de 2 partidos o si la participación cambia mucho, </a:t>
            </a:r>
            <a:b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  <a:t>pero es muy socorrida</a:t>
            </a:r>
          </a:p>
        </p:txBody>
      </p:sp>
      <p:sp>
        <p:nvSpPr>
          <p:cNvPr id="79878" name="Text Box 6">
            <a:extLst>
              <a:ext uri="{FF2B5EF4-FFF2-40B4-BE49-F238E27FC236}">
                <a16:creationId xmlns:a16="http://schemas.microsoft.com/office/drawing/2014/main" id="{685BB6E1-1E0F-46F5-A187-31D92445CC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2819400"/>
            <a:ext cx="80772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  <a:t>                          margen 2003                margen 2000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3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875" grpId="0" autoUpdateAnimBg="0"/>
      <p:bldP spid="79877" grpId="0" autoUpdateAnimBg="0"/>
      <p:bldP spid="79878" grpId="0" autoUpdateAnimBg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770" name="Rectangle 2">
            <a:extLst>
              <a:ext uri="{FF2B5EF4-FFF2-40B4-BE49-F238E27FC236}">
                <a16:creationId xmlns:a16="http://schemas.microsoft.com/office/drawing/2014/main" id="{8B3ABA35-077B-4904-85D4-16BFB9C87C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95800" y="2743200"/>
            <a:ext cx="3733800" cy="2895600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MX" altLang="es-MX">
              <a:latin typeface="Calibri" panose="020F0502020204030204" pitchFamily="34" charset="0"/>
            </a:endParaRPr>
          </a:p>
        </p:txBody>
      </p:sp>
      <p:sp>
        <p:nvSpPr>
          <p:cNvPr id="288771" name="Rectangle 3">
            <a:extLst>
              <a:ext uri="{FF2B5EF4-FFF2-40B4-BE49-F238E27FC236}">
                <a16:creationId xmlns:a16="http://schemas.microsoft.com/office/drawing/2014/main" id="{FB69343D-A373-4E1B-840B-BC755CDC6C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" y="2743200"/>
            <a:ext cx="3733800" cy="2895600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MX" altLang="es-MX">
              <a:latin typeface="Calibri" panose="020F0502020204030204" pitchFamily="34" charset="0"/>
            </a:endParaRPr>
          </a:p>
        </p:txBody>
      </p:sp>
      <p:sp>
        <p:nvSpPr>
          <p:cNvPr id="72708" name="Text Box 4">
            <a:extLst>
              <a:ext uri="{FF2B5EF4-FFF2-40B4-BE49-F238E27FC236}">
                <a16:creationId xmlns:a16="http://schemas.microsoft.com/office/drawing/2014/main" id="{78C57854-D105-4C55-9232-183317E35D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71800" y="304800"/>
            <a:ext cx="32004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Los </a:t>
            </a:r>
            <a:r>
              <a:rPr lang="es-MX" altLang="es-MX" sz="3200" i="1">
                <a:solidFill>
                  <a:schemeClr val="tx1"/>
                </a:solidFill>
                <a:latin typeface="Calibri" panose="020F0502020204030204" pitchFamily="34" charset="0"/>
              </a:rPr>
              <a:t>swings 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(cont.)</a:t>
            </a:r>
          </a:p>
        </p:txBody>
      </p:sp>
      <p:sp>
        <p:nvSpPr>
          <p:cNvPr id="288773" name="Text Box 5">
            <a:extLst>
              <a:ext uri="{FF2B5EF4-FFF2-40B4-BE49-F238E27FC236}">
                <a16:creationId xmlns:a16="http://schemas.microsoft.com/office/drawing/2014/main" id="{9A721872-FC08-4969-AB7E-829946158A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143000"/>
            <a:ext cx="3810000" cy="137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2800" b="1">
                <a:solidFill>
                  <a:schemeClr val="tx1"/>
                </a:solidFill>
                <a:latin typeface="Calibri" panose="020F0502020204030204" pitchFamily="34" charset="0"/>
              </a:rPr>
              <a:t>Ejem</a:t>
            </a:r>
            <a: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  <a:t>. 	</a:t>
            </a:r>
            <a:r>
              <a:rPr lang="es-MX" altLang="es-MX" sz="2800" b="1">
                <a:solidFill>
                  <a:schemeClr val="tx1"/>
                </a:solidFill>
                <a:latin typeface="Calibri" panose="020F0502020204030204" pitchFamily="34" charset="0"/>
              </a:rPr>
              <a:t>1997</a:t>
            </a:r>
            <a: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  <a:t>	</a:t>
            </a:r>
            <a:r>
              <a:rPr lang="es-MX" altLang="es-MX" sz="2800" b="1">
                <a:solidFill>
                  <a:schemeClr val="tx1"/>
                </a:solidFill>
                <a:latin typeface="Calibri" panose="020F0502020204030204" pitchFamily="34" charset="0"/>
              </a:rPr>
              <a:t>2001</a:t>
            </a:r>
            <a:b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2800">
                <a:solidFill>
                  <a:srgbClr val="FF3300"/>
                </a:solidFill>
                <a:latin typeface="Calibri" panose="020F0502020204030204" pitchFamily="34" charset="0"/>
              </a:rPr>
              <a:t>Labour</a:t>
            </a:r>
            <a: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  <a:t>	52%	54%</a:t>
            </a:r>
            <a:b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2800">
                <a:solidFill>
                  <a:schemeClr val="accent1"/>
                </a:solidFill>
                <a:latin typeface="Calibri" panose="020F0502020204030204" pitchFamily="34" charset="0"/>
              </a:rPr>
              <a:t>Tories</a:t>
            </a:r>
            <a: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  <a:t>		48%	46%</a:t>
            </a:r>
          </a:p>
        </p:txBody>
      </p:sp>
      <p:grpSp>
        <p:nvGrpSpPr>
          <p:cNvPr id="2" name="Group 6">
            <a:extLst>
              <a:ext uri="{FF2B5EF4-FFF2-40B4-BE49-F238E27FC236}">
                <a16:creationId xmlns:a16="http://schemas.microsoft.com/office/drawing/2014/main" id="{5B9CFEA7-2436-4968-8ABE-7BE15E74DB3D}"/>
              </a:ext>
            </a:extLst>
          </p:cNvPr>
          <p:cNvGrpSpPr>
            <a:grpSpLocks/>
          </p:cNvGrpSpPr>
          <p:nvPr/>
        </p:nvGrpSpPr>
        <p:grpSpPr bwMode="auto">
          <a:xfrm>
            <a:off x="4560888" y="1141413"/>
            <a:ext cx="3886200" cy="1427162"/>
            <a:chOff x="2873" y="719"/>
            <a:chExt cx="2448" cy="899"/>
          </a:xfrm>
        </p:grpSpPr>
        <p:sp>
          <p:nvSpPr>
            <p:cNvPr id="72742" name="Rectangle 7">
              <a:extLst>
                <a:ext uri="{FF2B5EF4-FFF2-40B4-BE49-F238E27FC236}">
                  <a16:creationId xmlns:a16="http://schemas.microsoft.com/office/drawing/2014/main" id="{AE8E4BD7-4968-4920-9EFE-08B471AA45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73" y="754"/>
              <a:ext cx="2448" cy="8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dist="107763" dir="2700000" algn="ctr" rotWithShape="0">
                <a:schemeClr val="bg2"/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s-MX" altLang="es-MX">
                <a:latin typeface="Calibri" panose="020F0502020204030204" pitchFamily="34" charset="0"/>
              </a:endParaRPr>
            </a:p>
          </p:txBody>
        </p:sp>
        <p:sp>
          <p:nvSpPr>
            <p:cNvPr id="72743" name="Text Box 8">
              <a:extLst>
                <a:ext uri="{FF2B5EF4-FFF2-40B4-BE49-F238E27FC236}">
                  <a16:creationId xmlns:a16="http://schemas.microsoft.com/office/drawing/2014/main" id="{50B1212B-7216-4A23-B295-8464607BC7A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80" y="719"/>
              <a:ext cx="2400" cy="8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s-MX" altLang="es-MX" sz="2800">
                  <a:solidFill>
                    <a:schemeClr val="tx1"/>
                  </a:solidFill>
                  <a:latin typeface="Calibri" panose="020F0502020204030204" pitchFamily="34" charset="0"/>
                </a:rPr>
                <a:t>Swing Labour</a:t>
              </a:r>
              <a:r>
                <a:rPr lang="es-MX" altLang="es-MX" sz="2800" baseline="-25000">
                  <a:solidFill>
                    <a:schemeClr val="tx1"/>
                  </a:solidFill>
                  <a:latin typeface="Calibri" panose="020F0502020204030204" pitchFamily="34" charset="0"/>
                </a:rPr>
                <a:t>97-01</a:t>
              </a:r>
              <a:r>
                <a:rPr lang="es-MX" altLang="es-MX" sz="2800">
                  <a:solidFill>
                    <a:schemeClr val="tx1"/>
                  </a:solidFill>
                  <a:latin typeface="Calibri" panose="020F0502020204030204" pitchFamily="34" charset="0"/>
                </a:rPr>
                <a:t> = 2%</a:t>
              </a:r>
              <a:br>
                <a:rPr lang="es-MX" altLang="es-MX" sz="2800">
                  <a:solidFill>
                    <a:schemeClr val="tx1"/>
                  </a:solidFill>
                  <a:latin typeface="Calibri" panose="020F0502020204030204" pitchFamily="34" charset="0"/>
                </a:rPr>
              </a:br>
              <a:r>
                <a:rPr lang="es-MX" altLang="es-MX" sz="2800">
                  <a:solidFill>
                    <a:schemeClr val="tx1"/>
                  </a:solidFill>
                  <a:latin typeface="Calibri" panose="020F0502020204030204" pitchFamily="34" charset="0"/>
                </a:rPr>
                <a:t>= (8 - 4)/2 </a:t>
              </a:r>
              <a:br>
                <a:rPr lang="es-MX" altLang="es-MX" sz="2800">
                  <a:solidFill>
                    <a:schemeClr val="tx1"/>
                  </a:solidFill>
                  <a:latin typeface="Calibri" panose="020F0502020204030204" pitchFamily="34" charset="0"/>
                </a:rPr>
              </a:br>
              <a:r>
                <a:rPr lang="es-MX" altLang="es-MX" sz="2800">
                  <a:solidFill>
                    <a:schemeClr val="tx1"/>
                  </a:solidFill>
                  <a:latin typeface="Calibri" panose="020F0502020204030204" pitchFamily="34" charset="0"/>
                </a:rPr>
                <a:t>(2% “transitó” de T a L)</a:t>
              </a:r>
            </a:p>
          </p:txBody>
        </p:sp>
      </p:grpSp>
      <p:sp>
        <p:nvSpPr>
          <p:cNvPr id="288777" name="Text Box 9">
            <a:extLst>
              <a:ext uri="{FF2B5EF4-FFF2-40B4-BE49-F238E27FC236}">
                <a16:creationId xmlns:a16="http://schemas.microsoft.com/office/drawing/2014/main" id="{A514BA94-F5C5-4AFC-BC1C-EC3B11E69D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2819400"/>
            <a:ext cx="3657600" cy="137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  <a:t>Si la participación es </a:t>
            </a:r>
            <a:b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  <a:t>constante esto es válido:</a:t>
            </a:r>
          </a:p>
        </p:txBody>
      </p:sp>
      <p:sp>
        <p:nvSpPr>
          <p:cNvPr id="288778" name="Text Box 10">
            <a:extLst>
              <a:ext uri="{FF2B5EF4-FFF2-40B4-BE49-F238E27FC236}">
                <a16:creationId xmlns:a16="http://schemas.microsoft.com/office/drawing/2014/main" id="{8FAD284C-C383-43A0-8E74-73184107A9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48200" y="2819400"/>
            <a:ext cx="365760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  <a:t>Con particip. variable puede engañar:</a:t>
            </a:r>
          </a:p>
        </p:txBody>
      </p:sp>
      <p:grpSp>
        <p:nvGrpSpPr>
          <p:cNvPr id="3" name="Group 11">
            <a:extLst>
              <a:ext uri="{FF2B5EF4-FFF2-40B4-BE49-F238E27FC236}">
                <a16:creationId xmlns:a16="http://schemas.microsoft.com/office/drawing/2014/main" id="{890A5A75-7273-4A42-8F80-799A60BED3E8}"/>
              </a:ext>
            </a:extLst>
          </p:cNvPr>
          <p:cNvGrpSpPr>
            <a:grpSpLocks/>
          </p:cNvGrpSpPr>
          <p:nvPr/>
        </p:nvGrpSpPr>
        <p:grpSpPr bwMode="auto">
          <a:xfrm>
            <a:off x="1676400" y="3897313"/>
            <a:ext cx="381000" cy="1741487"/>
            <a:chOff x="1056" y="2551"/>
            <a:chExt cx="240" cy="1097"/>
          </a:xfrm>
        </p:grpSpPr>
        <p:sp>
          <p:nvSpPr>
            <p:cNvPr id="72739" name="Rectangle 12">
              <a:extLst>
                <a:ext uri="{FF2B5EF4-FFF2-40B4-BE49-F238E27FC236}">
                  <a16:creationId xmlns:a16="http://schemas.microsoft.com/office/drawing/2014/main" id="{4998DB87-F235-4202-9329-741DC4390B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90" y="2935"/>
              <a:ext cx="192" cy="432"/>
            </a:xfrm>
            <a:prstGeom prst="rect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s-MX" altLang="es-MX">
                <a:latin typeface="Calibri" panose="020F0502020204030204" pitchFamily="34" charset="0"/>
              </a:endParaRPr>
            </a:p>
          </p:txBody>
        </p:sp>
        <p:sp>
          <p:nvSpPr>
            <p:cNvPr id="72740" name="Rectangle 13">
              <a:extLst>
                <a:ext uri="{FF2B5EF4-FFF2-40B4-BE49-F238E27FC236}">
                  <a16:creationId xmlns:a16="http://schemas.microsoft.com/office/drawing/2014/main" id="{5CED1B17-24FC-4B2C-A371-687667768D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90" y="2551"/>
              <a:ext cx="192" cy="38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s-MX" altLang="es-MX">
                <a:latin typeface="Calibri" panose="020F0502020204030204" pitchFamily="34" charset="0"/>
              </a:endParaRPr>
            </a:p>
          </p:txBody>
        </p:sp>
        <p:sp>
          <p:nvSpPr>
            <p:cNvPr id="72741" name="Text Box 14">
              <a:extLst>
                <a:ext uri="{FF2B5EF4-FFF2-40B4-BE49-F238E27FC236}">
                  <a16:creationId xmlns:a16="http://schemas.microsoft.com/office/drawing/2014/main" id="{6950D82A-F71E-4E53-91CA-5C7B8B9A30B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56" y="3456"/>
              <a:ext cx="240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r>
                <a:rPr lang="en-US" altLang="es-MX" sz="1400" b="1">
                  <a:solidFill>
                    <a:schemeClr val="tx1"/>
                  </a:solidFill>
                  <a:latin typeface="Calibri" panose="020F0502020204030204" pitchFamily="34" charset="0"/>
                </a:rPr>
                <a:t>97</a:t>
              </a:r>
              <a:endParaRPr lang="en-US" altLang="es-MX" sz="1400">
                <a:solidFill>
                  <a:schemeClr val="tx1"/>
                </a:solidFill>
                <a:latin typeface="Calibri" panose="020F0502020204030204" pitchFamily="34" charset="0"/>
              </a:endParaRPr>
            </a:p>
          </p:txBody>
        </p:sp>
      </p:grpSp>
      <p:grpSp>
        <p:nvGrpSpPr>
          <p:cNvPr id="4" name="Group 15">
            <a:extLst>
              <a:ext uri="{FF2B5EF4-FFF2-40B4-BE49-F238E27FC236}">
                <a16:creationId xmlns:a16="http://schemas.microsoft.com/office/drawing/2014/main" id="{22420834-D74B-4B5D-B005-BCA54C08A30B}"/>
              </a:ext>
            </a:extLst>
          </p:cNvPr>
          <p:cNvGrpSpPr>
            <a:grpSpLocks/>
          </p:cNvGrpSpPr>
          <p:nvPr/>
        </p:nvGrpSpPr>
        <p:grpSpPr bwMode="auto">
          <a:xfrm>
            <a:off x="2438400" y="3897313"/>
            <a:ext cx="381000" cy="1741487"/>
            <a:chOff x="1536" y="2551"/>
            <a:chExt cx="240" cy="1097"/>
          </a:xfrm>
        </p:grpSpPr>
        <p:sp>
          <p:nvSpPr>
            <p:cNvPr id="72736" name="Rectangle 16">
              <a:extLst>
                <a:ext uri="{FF2B5EF4-FFF2-40B4-BE49-F238E27FC236}">
                  <a16:creationId xmlns:a16="http://schemas.microsoft.com/office/drawing/2014/main" id="{37A8EBA8-C78F-4057-8599-B73B00CD97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70" y="2551"/>
              <a:ext cx="192" cy="33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s-MX" altLang="es-MX">
                <a:latin typeface="Calibri" panose="020F0502020204030204" pitchFamily="34" charset="0"/>
              </a:endParaRPr>
            </a:p>
          </p:txBody>
        </p:sp>
        <p:sp>
          <p:nvSpPr>
            <p:cNvPr id="72737" name="Rectangle 17">
              <a:extLst>
                <a:ext uri="{FF2B5EF4-FFF2-40B4-BE49-F238E27FC236}">
                  <a16:creationId xmlns:a16="http://schemas.microsoft.com/office/drawing/2014/main" id="{ECD3176D-E8FE-40DC-A953-1A92C3386A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70" y="2839"/>
              <a:ext cx="192" cy="528"/>
            </a:xfrm>
            <a:prstGeom prst="rect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s-MX" altLang="es-MX">
                <a:latin typeface="Calibri" panose="020F0502020204030204" pitchFamily="34" charset="0"/>
              </a:endParaRPr>
            </a:p>
          </p:txBody>
        </p:sp>
        <p:sp>
          <p:nvSpPr>
            <p:cNvPr id="72738" name="Text Box 18">
              <a:extLst>
                <a:ext uri="{FF2B5EF4-FFF2-40B4-BE49-F238E27FC236}">
                  <a16:creationId xmlns:a16="http://schemas.microsoft.com/office/drawing/2014/main" id="{0B6CA81C-69D5-46B1-A1D1-A487A2BAE11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36" y="3456"/>
              <a:ext cx="240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r>
                <a:rPr lang="en-US" altLang="es-MX" sz="1400" b="1">
                  <a:solidFill>
                    <a:schemeClr val="tx1"/>
                  </a:solidFill>
                  <a:latin typeface="Calibri" panose="020F0502020204030204" pitchFamily="34" charset="0"/>
                </a:rPr>
                <a:t>01</a:t>
              </a:r>
              <a:endParaRPr lang="en-US" altLang="es-MX" sz="1400">
                <a:solidFill>
                  <a:schemeClr val="tx1"/>
                </a:solidFill>
                <a:latin typeface="Calibri" panose="020F0502020204030204" pitchFamily="34" charset="0"/>
              </a:endParaRPr>
            </a:p>
          </p:txBody>
        </p:sp>
      </p:grpSp>
      <p:grpSp>
        <p:nvGrpSpPr>
          <p:cNvPr id="5" name="Group 19">
            <a:extLst>
              <a:ext uri="{FF2B5EF4-FFF2-40B4-BE49-F238E27FC236}">
                <a16:creationId xmlns:a16="http://schemas.microsoft.com/office/drawing/2014/main" id="{6855A997-F47B-4795-A162-771BE539245D}"/>
              </a:ext>
            </a:extLst>
          </p:cNvPr>
          <p:cNvGrpSpPr>
            <a:grpSpLocks/>
          </p:cNvGrpSpPr>
          <p:nvPr/>
        </p:nvGrpSpPr>
        <p:grpSpPr bwMode="auto">
          <a:xfrm>
            <a:off x="1730375" y="4354513"/>
            <a:ext cx="685800" cy="76200"/>
            <a:chOff x="1090" y="2839"/>
            <a:chExt cx="432" cy="48"/>
          </a:xfrm>
        </p:grpSpPr>
        <p:sp>
          <p:nvSpPr>
            <p:cNvPr id="72734" name="Line 20">
              <a:extLst>
                <a:ext uri="{FF2B5EF4-FFF2-40B4-BE49-F238E27FC236}">
                  <a16:creationId xmlns:a16="http://schemas.microsoft.com/office/drawing/2014/main" id="{9101237A-415A-474E-841D-DB45991833D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90" y="2839"/>
              <a:ext cx="19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72735" name="Line 21">
              <a:extLst>
                <a:ext uri="{FF2B5EF4-FFF2-40B4-BE49-F238E27FC236}">
                  <a16:creationId xmlns:a16="http://schemas.microsoft.com/office/drawing/2014/main" id="{766AEC45-00EF-483F-8A0F-696590F0A75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30" y="2887"/>
              <a:ext cx="19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ES"/>
            </a:p>
          </p:txBody>
        </p:sp>
      </p:grpSp>
      <p:grpSp>
        <p:nvGrpSpPr>
          <p:cNvPr id="6" name="Group 22">
            <a:extLst>
              <a:ext uri="{FF2B5EF4-FFF2-40B4-BE49-F238E27FC236}">
                <a16:creationId xmlns:a16="http://schemas.microsoft.com/office/drawing/2014/main" id="{B48A80CE-4F0E-4738-8355-F8D30CDACE1F}"/>
              </a:ext>
            </a:extLst>
          </p:cNvPr>
          <p:cNvGrpSpPr>
            <a:grpSpLocks/>
          </p:cNvGrpSpPr>
          <p:nvPr/>
        </p:nvGrpSpPr>
        <p:grpSpPr bwMode="auto">
          <a:xfrm>
            <a:off x="5497513" y="3810000"/>
            <a:ext cx="381000" cy="1828800"/>
            <a:chOff x="3463" y="2496"/>
            <a:chExt cx="240" cy="1152"/>
          </a:xfrm>
        </p:grpSpPr>
        <p:sp>
          <p:nvSpPr>
            <p:cNvPr id="72729" name="Rectangle 23" descr="Wide upward diagonal">
              <a:extLst>
                <a:ext uri="{FF2B5EF4-FFF2-40B4-BE49-F238E27FC236}">
                  <a16:creationId xmlns:a16="http://schemas.microsoft.com/office/drawing/2014/main" id="{92B0418E-AD96-4D1E-9DC0-59A72FB18C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1" y="2496"/>
              <a:ext cx="96" cy="336"/>
            </a:xfrm>
            <a:prstGeom prst="rect">
              <a:avLst/>
            </a:prstGeom>
            <a:pattFill prst="wdUpDiag">
              <a:fgClr>
                <a:srgbClr val="FF3300"/>
              </a:fgClr>
              <a:bgClr>
                <a:srgbClr val="FFFFFF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s-MX" altLang="es-MX">
                <a:latin typeface="Calibri" panose="020F0502020204030204" pitchFamily="34" charset="0"/>
              </a:endParaRPr>
            </a:p>
          </p:txBody>
        </p:sp>
        <p:sp>
          <p:nvSpPr>
            <p:cNvPr id="72730" name="Rectangle 24">
              <a:extLst>
                <a:ext uri="{FF2B5EF4-FFF2-40B4-BE49-F238E27FC236}">
                  <a16:creationId xmlns:a16="http://schemas.microsoft.com/office/drawing/2014/main" id="{91C004EA-FB2C-434D-A508-E20828EC87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1" y="2832"/>
              <a:ext cx="96" cy="528"/>
            </a:xfrm>
            <a:prstGeom prst="rect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s-MX" altLang="es-MX">
                <a:latin typeface="Calibri" panose="020F0502020204030204" pitchFamily="34" charset="0"/>
              </a:endParaRPr>
            </a:p>
          </p:txBody>
        </p:sp>
        <p:sp>
          <p:nvSpPr>
            <p:cNvPr id="72731" name="Rectangle 25" descr="Wide upward diagonal">
              <a:extLst>
                <a:ext uri="{FF2B5EF4-FFF2-40B4-BE49-F238E27FC236}">
                  <a16:creationId xmlns:a16="http://schemas.microsoft.com/office/drawing/2014/main" id="{473AB879-D121-4A97-8E4D-03A2512B76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7" y="2496"/>
              <a:ext cx="96" cy="480"/>
            </a:xfrm>
            <a:prstGeom prst="rect">
              <a:avLst/>
            </a:prstGeom>
            <a:pattFill prst="wdUpDiag">
              <a:fgClr>
                <a:schemeClr val="accent1"/>
              </a:fgClr>
              <a:bgClr>
                <a:srgbClr val="FFFFFF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s-MX" altLang="es-MX">
                <a:latin typeface="Calibri" panose="020F0502020204030204" pitchFamily="34" charset="0"/>
              </a:endParaRPr>
            </a:p>
          </p:txBody>
        </p:sp>
        <p:sp>
          <p:nvSpPr>
            <p:cNvPr id="72732" name="Rectangle 26">
              <a:extLst>
                <a:ext uri="{FF2B5EF4-FFF2-40B4-BE49-F238E27FC236}">
                  <a16:creationId xmlns:a16="http://schemas.microsoft.com/office/drawing/2014/main" id="{B5066183-0AC7-444F-8AAB-33BB9E451D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7" y="2976"/>
              <a:ext cx="96" cy="38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s-MX" altLang="es-MX">
                <a:latin typeface="Calibri" panose="020F0502020204030204" pitchFamily="34" charset="0"/>
              </a:endParaRPr>
            </a:p>
          </p:txBody>
        </p:sp>
        <p:sp>
          <p:nvSpPr>
            <p:cNvPr id="72733" name="Text Box 27">
              <a:extLst>
                <a:ext uri="{FF2B5EF4-FFF2-40B4-BE49-F238E27FC236}">
                  <a16:creationId xmlns:a16="http://schemas.microsoft.com/office/drawing/2014/main" id="{A3D7CBDA-1116-4799-B4E0-BBFDBC85389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63" y="3456"/>
              <a:ext cx="240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r>
                <a:rPr lang="en-US" altLang="es-MX" sz="1400" b="1">
                  <a:solidFill>
                    <a:schemeClr val="tx1"/>
                  </a:solidFill>
                  <a:latin typeface="Calibri" panose="020F0502020204030204" pitchFamily="34" charset="0"/>
                </a:rPr>
                <a:t>97</a:t>
              </a:r>
              <a:endParaRPr lang="en-US" altLang="es-MX" sz="1400">
                <a:solidFill>
                  <a:schemeClr val="tx1"/>
                </a:solidFill>
                <a:latin typeface="Calibri" panose="020F0502020204030204" pitchFamily="34" charset="0"/>
              </a:endParaRPr>
            </a:p>
          </p:txBody>
        </p:sp>
      </p:grpSp>
      <p:grpSp>
        <p:nvGrpSpPr>
          <p:cNvPr id="7" name="Group 28">
            <a:extLst>
              <a:ext uri="{FF2B5EF4-FFF2-40B4-BE49-F238E27FC236}">
                <a16:creationId xmlns:a16="http://schemas.microsoft.com/office/drawing/2014/main" id="{8EAE08DA-2462-4D08-AD5E-BD3C0DB8DF2B}"/>
              </a:ext>
            </a:extLst>
          </p:cNvPr>
          <p:cNvGrpSpPr>
            <a:grpSpLocks/>
          </p:cNvGrpSpPr>
          <p:nvPr/>
        </p:nvGrpSpPr>
        <p:grpSpPr bwMode="auto">
          <a:xfrm>
            <a:off x="6488113" y="3810000"/>
            <a:ext cx="381000" cy="1828800"/>
            <a:chOff x="4087" y="2496"/>
            <a:chExt cx="240" cy="1152"/>
          </a:xfrm>
        </p:grpSpPr>
        <p:sp>
          <p:nvSpPr>
            <p:cNvPr id="72724" name="Rectangle 29" descr="Wide upward diagonal">
              <a:extLst>
                <a:ext uri="{FF2B5EF4-FFF2-40B4-BE49-F238E27FC236}">
                  <a16:creationId xmlns:a16="http://schemas.microsoft.com/office/drawing/2014/main" id="{FBA178BC-5552-4292-8C82-B3752BA17D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87" y="2496"/>
              <a:ext cx="96" cy="336"/>
            </a:xfrm>
            <a:prstGeom prst="rect">
              <a:avLst/>
            </a:prstGeom>
            <a:pattFill prst="wdUpDiag">
              <a:fgClr>
                <a:srgbClr val="FF3300"/>
              </a:fgClr>
              <a:bgClr>
                <a:srgbClr val="FFFFFF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s-MX" altLang="es-MX">
                <a:latin typeface="Calibri" panose="020F0502020204030204" pitchFamily="34" charset="0"/>
              </a:endParaRPr>
            </a:p>
          </p:txBody>
        </p:sp>
        <p:sp>
          <p:nvSpPr>
            <p:cNvPr id="72725" name="Rectangle 30">
              <a:extLst>
                <a:ext uri="{FF2B5EF4-FFF2-40B4-BE49-F238E27FC236}">
                  <a16:creationId xmlns:a16="http://schemas.microsoft.com/office/drawing/2014/main" id="{E1C68BF0-515E-4B21-B245-DCCB9C9979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87" y="2736"/>
              <a:ext cx="96" cy="624"/>
            </a:xfrm>
            <a:prstGeom prst="rect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s-MX" altLang="es-MX">
                <a:latin typeface="Calibri" panose="020F0502020204030204" pitchFamily="34" charset="0"/>
              </a:endParaRPr>
            </a:p>
          </p:txBody>
        </p:sp>
        <p:sp>
          <p:nvSpPr>
            <p:cNvPr id="72726" name="Rectangle 31" descr="Wide upward diagonal">
              <a:extLst>
                <a:ext uri="{FF2B5EF4-FFF2-40B4-BE49-F238E27FC236}">
                  <a16:creationId xmlns:a16="http://schemas.microsoft.com/office/drawing/2014/main" id="{51345A35-69BA-4730-8F4E-F7D88EEE85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83" y="2496"/>
              <a:ext cx="96" cy="528"/>
            </a:xfrm>
            <a:prstGeom prst="rect">
              <a:avLst/>
            </a:prstGeom>
            <a:pattFill prst="wdUpDiag">
              <a:fgClr>
                <a:schemeClr val="accent1"/>
              </a:fgClr>
              <a:bgClr>
                <a:srgbClr val="FFFFFF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s-MX" altLang="es-MX">
                <a:latin typeface="Calibri" panose="020F0502020204030204" pitchFamily="34" charset="0"/>
              </a:endParaRPr>
            </a:p>
          </p:txBody>
        </p:sp>
        <p:sp>
          <p:nvSpPr>
            <p:cNvPr id="72727" name="Rectangle 32">
              <a:extLst>
                <a:ext uri="{FF2B5EF4-FFF2-40B4-BE49-F238E27FC236}">
                  <a16:creationId xmlns:a16="http://schemas.microsoft.com/office/drawing/2014/main" id="{1F41B3CD-562D-42CB-A074-7CDB24A415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83" y="3024"/>
              <a:ext cx="96" cy="33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s-MX" altLang="es-MX">
                <a:latin typeface="Calibri" panose="020F0502020204030204" pitchFamily="34" charset="0"/>
              </a:endParaRPr>
            </a:p>
          </p:txBody>
        </p:sp>
        <p:sp>
          <p:nvSpPr>
            <p:cNvPr id="72728" name="Text Box 33">
              <a:extLst>
                <a:ext uri="{FF2B5EF4-FFF2-40B4-BE49-F238E27FC236}">
                  <a16:creationId xmlns:a16="http://schemas.microsoft.com/office/drawing/2014/main" id="{A3D2C4D9-42B8-4BA8-943F-799F37C482F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87" y="3456"/>
              <a:ext cx="240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r>
                <a:rPr lang="en-US" altLang="es-MX" sz="1400" b="1">
                  <a:solidFill>
                    <a:schemeClr val="tx1"/>
                  </a:solidFill>
                  <a:latin typeface="Calibri" panose="020F0502020204030204" pitchFamily="34" charset="0"/>
                </a:rPr>
                <a:t>01</a:t>
              </a:r>
              <a:endParaRPr lang="en-US" altLang="es-MX" sz="1400">
                <a:solidFill>
                  <a:schemeClr val="tx1"/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288802" name="Line 34">
            <a:extLst>
              <a:ext uri="{FF2B5EF4-FFF2-40B4-BE49-F238E27FC236}">
                <a16:creationId xmlns:a16="http://schemas.microsoft.com/office/drawing/2014/main" id="{0B45D47C-CAF3-4FA6-AB86-1A33812CA8A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369050" y="41910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ES"/>
          </a:p>
        </p:txBody>
      </p:sp>
      <p:sp>
        <p:nvSpPr>
          <p:cNvPr id="288803" name="Line 35">
            <a:extLst>
              <a:ext uri="{FF2B5EF4-FFF2-40B4-BE49-F238E27FC236}">
                <a16:creationId xmlns:a16="http://schemas.microsoft.com/office/drawing/2014/main" id="{AB8A86EE-45E7-46F5-B2AF-1BCAC49A66CB}"/>
              </a:ext>
            </a:extLst>
          </p:cNvPr>
          <p:cNvSpPr>
            <a:spLocks noChangeShapeType="1"/>
          </p:cNvSpPr>
          <p:nvPr/>
        </p:nvSpPr>
        <p:spPr bwMode="auto">
          <a:xfrm>
            <a:off x="6934200" y="46482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ES"/>
          </a:p>
        </p:txBody>
      </p:sp>
      <p:sp>
        <p:nvSpPr>
          <p:cNvPr id="288804" name="Text Box 36">
            <a:extLst>
              <a:ext uri="{FF2B5EF4-FFF2-40B4-BE49-F238E27FC236}">
                <a16:creationId xmlns:a16="http://schemas.microsoft.com/office/drawing/2014/main" id="{69FA4EA3-804F-4AB9-A887-A7DBA36145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5837238"/>
            <a:ext cx="83058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Tampoco queda claro qué mide si hay terceros...</a:t>
            </a:r>
          </a:p>
        </p:txBody>
      </p:sp>
      <p:sp>
        <p:nvSpPr>
          <p:cNvPr id="288806" name="Text Box 38">
            <a:extLst>
              <a:ext uri="{FF2B5EF4-FFF2-40B4-BE49-F238E27FC236}">
                <a16:creationId xmlns:a16="http://schemas.microsoft.com/office/drawing/2014/main" id="{9E7837D0-33CF-4AA9-BC7C-BE8A55EB6C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88100" y="6415088"/>
            <a:ext cx="13716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1800">
                <a:latin typeface="Calibri" panose="020F0502020204030204" pitchFamily="34" charset="0"/>
              </a:rPr>
              <a:t>Fin digresión</a:t>
            </a:r>
          </a:p>
        </p:txBody>
      </p:sp>
      <p:sp>
        <p:nvSpPr>
          <p:cNvPr id="288807" name="AutoShape 39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9AFE0AB0-FD4B-45CF-BF1A-783E74248E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4800" y="6400800"/>
            <a:ext cx="838200" cy="381000"/>
          </a:xfrm>
          <a:prstGeom prst="actionButtonBlank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MX" altLang="es-MX">
              <a:latin typeface="Calibri" panose="020F0502020204030204" pitchFamily="34" charset="0"/>
            </a:endParaRPr>
          </a:p>
        </p:txBody>
      </p:sp>
      <p:sp>
        <p:nvSpPr>
          <p:cNvPr id="288808" name="Line 40">
            <a:hlinkClick r:id="rId2" action="ppaction://hlinksldjump"/>
            <a:extLst>
              <a:ext uri="{FF2B5EF4-FFF2-40B4-BE49-F238E27FC236}">
                <a16:creationId xmlns:a16="http://schemas.microsoft.com/office/drawing/2014/main" id="{2E6E3D6B-FE90-4810-901D-F8867C96F4E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089900" y="6591300"/>
            <a:ext cx="457200" cy="0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E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8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887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8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8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8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888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5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2888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8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2" dur="500"/>
                                        <p:tgtEl>
                                          <p:spTgt spid="2888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8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6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8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8770" grpId="0" animBg="1"/>
      <p:bldP spid="288771" grpId="0" animBg="1"/>
      <p:bldP spid="288773" grpId="0" autoUpdateAnimBg="0"/>
      <p:bldP spid="288777" grpId="0" autoUpdateAnimBg="0"/>
      <p:bldP spid="288778" grpId="0" autoUpdateAnimBg="0"/>
      <p:bldP spid="288804" grpId="0" autoUpdateAnimBg="0"/>
      <p:bldP spid="288806" grpId="0" autoUpdateAnimBg="0"/>
      <p:bldP spid="288807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Text Box 2">
            <a:extLst>
              <a:ext uri="{FF2B5EF4-FFF2-40B4-BE49-F238E27FC236}">
                <a16:creationId xmlns:a16="http://schemas.microsoft.com/office/drawing/2014/main" id="{2CA1A355-9C9B-475D-8A3A-22FE541124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00200" y="304800"/>
            <a:ext cx="59436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Las veleidades del FPTP</a:t>
            </a:r>
          </a:p>
        </p:txBody>
      </p:sp>
      <p:sp>
        <p:nvSpPr>
          <p:cNvPr id="197635" name="Text Box 3">
            <a:extLst>
              <a:ext uri="{FF2B5EF4-FFF2-40B4-BE49-F238E27FC236}">
                <a16:creationId xmlns:a16="http://schemas.microsoft.com/office/drawing/2014/main" id="{DF8BECA5-D7A2-4BF3-81D1-E9E6E31CDF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219200"/>
            <a:ext cx="8305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Una misma distribución del voto partidista puede dar lugar a resultados muy distintos</a:t>
            </a:r>
          </a:p>
        </p:txBody>
      </p:sp>
      <p:sp>
        <p:nvSpPr>
          <p:cNvPr id="197636" name="Text Box 4">
            <a:extLst>
              <a:ext uri="{FF2B5EF4-FFF2-40B4-BE49-F238E27FC236}">
                <a16:creationId xmlns:a16="http://schemas.microsoft.com/office/drawing/2014/main" id="{4F40C7D6-72DB-44CB-926A-4156AD4B37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4799013"/>
            <a:ext cx="8305800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  <a:t> Es posible que el partido mayoritario no gane la mayoría de escaños (si concentra sus votos en pocos distritos, o en distritos dominados por otro, o si hay </a:t>
            </a:r>
            <a:r>
              <a:rPr lang="es-MX" altLang="es-MX" sz="2800" i="1">
                <a:solidFill>
                  <a:schemeClr val="tx1"/>
                </a:solidFill>
                <a:latin typeface="Calibri" panose="020F0502020204030204" pitchFamily="34" charset="0"/>
              </a:rPr>
              <a:t>malapportionment</a:t>
            </a:r>
            <a: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  <a:t>)</a:t>
            </a:r>
            <a:r>
              <a:rPr lang="es-MX" altLang="es-MX" sz="2800" i="1">
                <a:solidFill>
                  <a:schemeClr val="tx1"/>
                </a:solidFill>
                <a:latin typeface="Calibri" panose="020F0502020204030204" pitchFamily="34" charset="0"/>
              </a:rPr>
              <a:t>.</a:t>
            </a:r>
            <a:endParaRPr lang="es-MX" altLang="es-MX" sz="280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197638" name="Text Box 6">
            <a:extLst>
              <a:ext uri="{FF2B5EF4-FFF2-40B4-BE49-F238E27FC236}">
                <a16:creationId xmlns:a16="http://schemas.microsoft.com/office/drawing/2014/main" id="{05C12C8A-5627-4946-B100-41CEFE39BB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2819400"/>
            <a:ext cx="3733800" cy="137318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  <a:t>Voto Tories:	1892	47%</a:t>
            </a:r>
            <a:b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  <a:t>		1910	47%</a:t>
            </a:r>
            <a:b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  <a:t>		1924	47%</a:t>
            </a:r>
          </a:p>
        </p:txBody>
      </p:sp>
      <p:sp>
        <p:nvSpPr>
          <p:cNvPr id="197639" name="Text Box 7">
            <a:extLst>
              <a:ext uri="{FF2B5EF4-FFF2-40B4-BE49-F238E27FC236}">
                <a16:creationId xmlns:a16="http://schemas.microsoft.com/office/drawing/2014/main" id="{0F4D0D62-740A-49AA-932D-3768D1E01E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48188" y="2819400"/>
            <a:ext cx="3733800" cy="137318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  <a:t>Escaños:	47% (gob.)</a:t>
            </a:r>
            <a:b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  <a:t>		41% (opos.)</a:t>
            </a:r>
            <a:b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  <a:t>		67% (gob.)</a:t>
            </a:r>
          </a:p>
        </p:txBody>
      </p:sp>
      <p:sp>
        <p:nvSpPr>
          <p:cNvPr id="197640" name="AutoShape 8">
            <a:hlinkClick r:id="" action="ppaction://hlinkshowjump?jump=lastslideviewed" highlightClick="1"/>
            <a:extLst>
              <a:ext uri="{FF2B5EF4-FFF2-40B4-BE49-F238E27FC236}">
                <a16:creationId xmlns:a16="http://schemas.microsoft.com/office/drawing/2014/main" id="{4C08CC34-1F9D-4D9A-B682-36C4828D3E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05800" y="6248400"/>
            <a:ext cx="457200" cy="381000"/>
          </a:xfrm>
          <a:prstGeom prst="actionButtonReturn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MX" altLang="es-MX">
              <a:latin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7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7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7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7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7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7635" grpId="0" autoUpdateAnimBg="0"/>
      <p:bldP spid="197636" grpId="0" autoUpdateAnimBg="0"/>
      <p:bldP spid="197638" grpId="0" animBg="1" autoUpdateAnimBg="0"/>
      <p:bldP spid="197639" grpId="0" animBg="1" autoUpdateAnimBg="0"/>
      <p:bldP spid="197640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778" name="Picture 2" descr="C:\data\tmp1.png">
            <a:extLst>
              <a:ext uri="{FF2B5EF4-FFF2-40B4-BE49-F238E27FC236}">
                <a16:creationId xmlns:a16="http://schemas.microsoft.com/office/drawing/2014/main" id="{008C8357-AF15-437F-8BDF-5E1FB087E6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988" y="1219200"/>
            <a:ext cx="8070850" cy="5070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1731" name="Picture 3" descr="C:\data\tmp2.png">
            <a:extLst>
              <a:ext uri="{FF2B5EF4-FFF2-40B4-BE49-F238E27FC236}">
                <a16:creationId xmlns:a16="http://schemas.microsoft.com/office/drawing/2014/main" id="{F574DC7C-3717-48A6-BA15-DB2D6AFFEC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988" y="1219200"/>
            <a:ext cx="8070850" cy="5070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1732" name="Picture 4" descr="C:\data\tmp3.png">
            <a:extLst>
              <a:ext uri="{FF2B5EF4-FFF2-40B4-BE49-F238E27FC236}">
                <a16:creationId xmlns:a16="http://schemas.microsoft.com/office/drawing/2014/main" id="{B1A104B3-36B3-445C-A048-5707B60B2B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219200"/>
            <a:ext cx="8074025" cy="5070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5781" name="Text Box 5">
            <a:extLst>
              <a:ext uri="{FF2B5EF4-FFF2-40B4-BE49-F238E27FC236}">
                <a16:creationId xmlns:a16="http://schemas.microsoft.com/office/drawing/2014/main" id="{CCF83723-C6B6-42AE-8709-8C7809F03B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00200" y="304800"/>
            <a:ext cx="59436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La exclusión en México (CDip)</a:t>
            </a:r>
          </a:p>
        </p:txBody>
      </p:sp>
      <p:sp>
        <p:nvSpPr>
          <p:cNvPr id="201734" name="Text Box 6">
            <a:extLst>
              <a:ext uri="{FF2B5EF4-FFF2-40B4-BE49-F238E27FC236}">
                <a16:creationId xmlns:a16="http://schemas.microsoft.com/office/drawing/2014/main" id="{FE53C26C-26E6-4DD2-A3B6-44D9B19200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73400" y="4038600"/>
            <a:ext cx="1371600" cy="4572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>
                <a:solidFill>
                  <a:schemeClr val="tx1"/>
                </a:solidFill>
                <a:latin typeface="Calibri" panose="020F0502020204030204" pitchFamily="34" charset="0"/>
              </a:rPr>
              <a:t>guerrilla</a:t>
            </a:r>
            <a:endParaRPr lang="es-ES" altLang="es-MX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201735" name="Text Box 7">
            <a:extLst>
              <a:ext uri="{FF2B5EF4-FFF2-40B4-BE49-F238E27FC236}">
                <a16:creationId xmlns:a16="http://schemas.microsoft.com/office/drawing/2014/main" id="{C31489FB-FDD3-41E1-9D73-83C6D220BB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62400" y="2362200"/>
            <a:ext cx="2590800" cy="4572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>
                <a:solidFill>
                  <a:schemeClr val="tx1"/>
                </a:solidFill>
                <a:latin typeface="Calibri" panose="020F0502020204030204" pitchFamily="34" charset="0"/>
              </a:rPr>
              <a:t>PAN no contiende</a:t>
            </a:r>
            <a:endParaRPr lang="es-ES" altLang="es-MX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201736" name="AutoShape 8">
            <a:hlinkClick r:id="" action="ppaction://hlinkshowjump?jump=lastslideviewed" highlightClick="1"/>
            <a:extLst>
              <a:ext uri="{FF2B5EF4-FFF2-40B4-BE49-F238E27FC236}">
                <a16:creationId xmlns:a16="http://schemas.microsoft.com/office/drawing/2014/main" id="{0D297D73-1E08-4E7D-BBC7-48A06FE913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05800" y="6248400"/>
            <a:ext cx="457200" cy="381000"/>
          </a:xfrm>
          <a:prstGeom prst="actionButtonReturn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MX" altLang="es-MX">
              <a:latin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017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017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1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1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1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1734" grpId="0" animBg="1" autoUpdateAnimBg="0"/>
      <p:bldP spid="201735" grpId="0" animBg="1" autoUpdateAnimBg="0"/>
      <p:bldP spid="201736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>
            <a:extLst>
              <a:ext uri="{FF2B5EF4-FFF2-40B4-BE49-F238E27FC236}">
                <a16:creationId xmlns:a16="http://schemas.microsoft.com/office/drawing/2014/main" id="{7AFC0A73-056C-4FB7-A206-4F7FF70F80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57425" y="1447800"/>
            <a:ext cx="6096000" cy="5105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MX" altLang="es-MX">
              <a:latin typeface="Calibri" panose="020F0502020204030204" pitchFamily="34" charset="0"/>
            </a:endParaRPr>
          </a:p>
        </p:txBody>
      </p:sp>
      <p:sp>
        <p:nvSpPr>
          <p:cNvPr id="76803" name="Text Box 3">
            <a:extLst>
              <a:ext uri="{FF2B5EF4-FFF2-40B4-BE49-F238E27FC236}">
                <a16:creationId xmlns:a16="http://schemas.microsoft.com/office/drawing/2014/main" id="{1DEA2A94-8658-4139-8A13-712D9CC362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2376488"/>
            <a:ext cx="1905000" cy="457200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>
                <a:solidFill>
                  <a:schemeClr val="tx1"/>
                </a:solidFill>
                <a:latin typeface="Calibri" panose="020F0502020204030204" pitchFamily="34" charset="0"/>
              </a:rPr>
              <a:t>Democratas</a:t>
            </a:r>
            <a:endParaRPr lang="es-ES" altLang="es-MX" sz="280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76804" name="Text Box 4">
            <a:extLst>
              <a:ext uri="{FF2B5EF4-FFF2-40B4-BE49-F238E27FC236}">
                <a16:creationId xmlns:a16="http://schemas.microsoft.com/office/drawing/2014/main" id="{AD10950A-55BF-473C-B756-8D77E857A1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5195888"/>
            <a:ext cx="1905000" cy="457200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>
                <a:solidFill>
                  <a:schemeClr val="tx1"/>
                </a:solidFill>
                <a:latin typeface="Calibri" panose="020F0502020204030204" pitchFamily="34" charset="0"/>
              </a:rPr>
              <a:t>Autoritarios</a:t>
            </a:r>
            <a:endParaRPr lang="es-ES" altLang="es-MX" sz="280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76805" name="Text Box 5">
            <a:extLst>
              <a:ext uri="{FF2B5EF4-FFF2-40B4-BE49-F238E27FC236}">
                <a16:creationId xmlns:a16="http://schemas.microsoft.com/office/drawing/2014/main" id="{FD6895DA-A483-45FD-B05B-3E59967E5B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7000" y="852488"/>
            <a:ext cx="1524000" cy="519112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  <a:t>Mercado</a:t>
            </a:r>
            <a:endParaRPr lang="es-ES" altLang="es-MX" sz="280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76806" name="Text Box 6">
            <a:extLst>
              <a:ext uri="{FF2B5EF4-FFF2-40B4-BE49-F238E27FC236}">
                <a16:creationId xmlns:a16="http://schemas.microsoft.com/office/drawing/2014/main" id="{4EFAD15E-1894-4EB0-B755-C9EDD99FCB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48400" y="852488"/>
            <a:ext cx="1828800" cy="519112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  <a:t>Socialismo</a:t>
            </a:r>
            <a:endParaRPr lang="es-ES" altLang="es-MX" sz="280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76807" name="Text Box 7">
            <a:extLst>
              <a:ext uri="{FF2B5EF4-FFF2-40B4-BE49-F238E27FC236}">
                <a16:creationId xmlns:a16="http://schemas.microsoft.com/office/drawing/2014/main" id="{C2BA321E-01B1-4C09-9287-A521A79077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29000" y="1524000"/>
            <a:ext cx="1600200" cy="925513"/>
          </a:xfrm>
          <a:prstGeom prst="rect">
            <a:avLst/>
          </a:prstGeom>
          <a:solidFill>
            <a:srgbClr val="0099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1800">
                <a:solidFill>
                  <a:schemeClr val="tx1"/>
                </a:solidFill>
                <a:latin typeface="Calibri" panose="020F0502020204030204" pitchFamily="34" charset="0"/>
              </a:rPr>
              <a:t>Demokratische Partei – DDP </a:t>
            </a:r>
            <a:br>
              <a:rPr lang="es-MX" altLang="es-MX" sz="18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1800">
                <a:solidFill>
                  <a:schemeClr val="tx1"/>
                </a:solidFill>
                <a:latin typeface="Calibri" panose="020F0502020204030204" pitchFamily="34" charset="0"/>
              </a:rPr>
              <a:t>5%</a:t>
            </a:r>
            <a:endParaRPr lang="es-ES" altLang="es-MX" sz="180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76808" name="Text Box 8">
            <a:extLst>
              <a:ext uri="{FF2B5EF4-FFF2-40B4-BE49-F238E27FC236}">
                <a16:creationId xmlns:a16="http://schemas.microsoft.com/office/drawing/2014/main" id="{1FAA7769-E06A-4386-A0BF-916A47D734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05200" y="2667000"/>
            <a:ext cx="1447800" cy="650875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1800">
                <a:solidFill>
                  <a:schemeClr val="tx1"/>
                </a:solidFill>
                <a:latin typeface="Calibri" panose="020F0502020204030204" pitchFamily="34" charset="0"/>
              </a:rPr>
              <a:t>Zentrum</a:t>
            </a:r>
            <a:br>
              <a:rPr lang="es-MX" altLang="es-MX" sz="18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1800">
                <a:solidFill>
                  <a:schemeClr val="tx1"/>
                </a:solidFill>
                <a:latin typeface="Calibri" panose="020F0502020204030204" pitchFamily="34" charset="0"/>
              </a:rPr>
              <a:t>y BVP 16%</a:t>
            </a:r>
            <a:endParaRPr lang="es-ES" altLang="es-MX" sz="180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76809" name="Text Box 9">
            <a:extLst>
              <a:ext uri="{FF2B5EF4-FFF2-40B4-BE49-F238E27FC236}">
                <a16:creationId xmlns:a16="http://schemas.microsoft.com/office/drawing/2014/main" id="{0B044558-54AB-4253-84A5-222976BBEF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5363" y="3525838"/>
            <a:ext cx="1946275" cy="925512"/>
          </a:xfrm>
          <a:prstGeom prst="rect">
            <a:avLst/>
          </a:prstGeom>
          <a:solidFill>
            <a:srgbClr val="66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1800">
                <a:solidFill>
                  <a:srgbClr val="DDDDDD"/>
                </a:solidFill>
                <a:latin typeface="Calibri" panose="020F0502020204030204" pitchFamily="34" charset="0"/>
              </a:rPr>
              <a:t>Deutsche Volkspartei – DVP 11%</a:t>
            </a:r>
            <a:endParaRPr lang="es-ES" altLang="es-MX" sz="1800">
              <a:solidFill>
                <a:srgbClr val="DDDDDD"/>
              </a:solidFill>
              <a:latin typeface="Calibri" panose="020F0502020204030204" pitchFamily="34" charset="0"/>
            </a:endParaRPr>
          </a:p>
        </p:txBody>
      </p:sp>
      <p:sp>
        <p:nvSpPr>
          <p:cNvPr id="76810" name="Text Box 10">
            <a:extLst>
              <a:ext uri="{FF2B5EF4-FFF2-40B4-BE49-F238E27FC236}">
                <a16:creationId xmlns:a16="http://schemas.microsoft.com/office/drawing/2014/main" id="{4C8642DE-3BA4-4464-B711-FF524E4320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5363" y="4897438"/>
            <a:ext cx="2133600" cy="925512"/>
          </a:xfrm>
          <a:prstGeom prst="rect">
            <a:avLst/>
          </a:prstGeom>
          <a:solidFill>
            <a:srgbClr val="80008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1800">
                <a:solidFill>
                  <a:srgbClr val="DDDDDD"/>
                </a:solidFill>
                <a:latin typeface="Calibri" panose="020F0502020204030204" pitchFamily="34" charset="0"/>
              </a:rPr>
              <a:t>Deutschnationale Volkspartei – DNVP 14%</a:t>
            </a:r>
            <a:endParaRPr lang="es-ES" altLang="es-MX" sz="1800">
              <a:solidFill>
                <a:srgbClr val="DDDDDD"/>
              </a:solidFill>
              <a:latin typeface="Calibri" panose="020F0502020204030204" pitchFamily="34" charset="0"/>
            </a:endParaRPr>
          </a:p>
        </p:txBody>
      </p:sp>
      <p:sp>
        <p:nvSpPr>
          <p:cNvPr id="76811" name="Text Box 11">
            <a:extLst>
              <a:ext uri="{FF2B5EF4-FFF2-40B4-BE49-F238E27FC236}">
                <a16:creationId xmlns:a16="http://schemas.microsoft.com/office/drawing/2014/main" id="{0C3F9151-954F-407F-B175-EF36317DBC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62600" y="2057400"/>
            <a:ext cx="2362200" cy="925513"/>
          </a:xfrm>
          <a:prstGeom prst="rect">
            <a:avLst/>
          </a:prstGeom>
          <a:solidFill>
            <a:srgbClr val="FFCC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1800">
                <a:solidFill>
                  <a:schemeClr val="tx1"/>
                </a:solidFill>
                <a:latin typeface="Calibri" panose="020F0502020204030204" pitchFamily="34" charset="0"/>
              </a:rPr>
              <a:t>Sozialdemokratische Partei – SPD</a:t>
            </a:r>
            <a:br>
              <a:rPr lang="es-MX" altLang="es-MX" sz="18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1800">
                <a:solidFill>
                  <a:schemeClr val="tx1"/>
                </a:solidFill>
                <a:latin typeface="Calibri" panose="020F0502020204030204" pitchFamily="34" charset="0"/>
              </a:rPr>
              <a:t>29%</a:t>
            </a:r>
            <a:endParaRPr lang="es-ES" altLang="es-MX" sz="180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76812" name="Oval 12">
            <a:extLst>
              <a:ext uri="{FF2B5EF4-FFF2-40B4-BE49-F238E27FC236}">
                <a16:creationId xmlns:a16="http://schemas.microsoft.com/office/drawing/2014/main" id="{9EBB6903-BB2C-40C1-A1EB-AD26D80A27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95800" y="3200400"/>
            <a:ext cx="1905000" cy="1828800"/>
          </a:xfrm>
          <a:prstGeom prst="ellipse">
            <a:avLst/>
          </a:prstGeom>
          <a:solidFill>
            <a:schemeClr val="bg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MX" altLang="es-MX">
              <a:latin typeface="Calibri" panose="020F0502020204030204" pitchFamily="34" charset="0"/>
            </a:endParaRPr>
          </a:p>
        </p:txBody>
      </p:sp>
      <p:sp>
        <p:nvSpPr>
          <p:cNvPr id="76813" name="Text Box 13">
            <a:extLst>
              <a:ext uri="{FF2B5EF4-FFF2-40B4-BE49-F238E27FC236}">
                <a16:creationId xmlns:a16="http://schemas.microsoft.com/office/drawing/2014/main" id="{31709025-8213-4115-B921-7AB03F8819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13275" y="3678238"/>
            <a:ext cx="1752600" cy="915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1800">
                <a:solidFill>
                  <a:srgbClr val="DDDDDD"/>
                </a:solidFill>
                <a:latin typeface="Calibri" panose="020F0502020204030204" pitchFamily="34" charset="0"/>
              </a:rPr>
              <a:t>Partidos particularistas</a:t>
            </a:r>
            <a:br>
              <a:rPr lang="es-MX" altLang="es-MX" sz="1800">
                <a:solidFill>
                  <a:srgbClr val="DDDDDD"/>
                </a:solidFill>
                <a:latin typeface="Calibri" panose="020F0502020204030204" pitchFamily="34" charset="0"/>
              </a:rPr>
            </a:br>
            <a:r>
              <a:rPr lang="es-MX" altLang="es-MX" sz="1800">
                <a:solidFill>
                  <a:srgbClr val="DDDDDD"/>
                </a:solidFill>
                <a:latin typeface="Calibri" panose="020F0502020204030204" pitchFamily="34" charset="0"/>
              </a:rPr>
              <a:t>14%</a:t>
            </a:r>
            <a:endParaRPr lang="es-ES" altLang="es-MX" sz="1800">
              <a:solidFill>
                <a:srgbClr val="DDDDDD"/>
              </a:solidFill>
              <a:latin typeface="Calibri" panose="020F0502020204030204" pitchFamily="34" charset="0"/>
            </a:endParaRPr>
          </a:p>
        </p:txBody>
      </p:sp>
      <p:sp>
        <p:nvSpPr>
          <p:cNvPr id="76814" name="Text Box 14">
            <a:extLst>
              <a:ext uri="{FF2B5EF4-FFF2-40B4-BE49-F238E27FC236}">
                <a16:creationId xmlns:a16="http://schemas.microsoft.com/office/drawing/2014/main" id="{BD27FA0A-C19D-48C1-8429-978CF19E40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83088" y="5888038"/>
            <a:ext cx="1752600" cy="650875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1800">
                <a:solidFill>
                  <a:schemeClr val="bg1"/>
                </a:solidFill>
                <a:latin typeface="Calibri" panose="020F0502020204030204" pitchFamily="34" charset="0"/>
              </a:rPr>
              <a:t>NSDAP (Nazis)</a:t>
            </a:r>
            <a:br>
              <a:rPr lang="es-MX" altLang="es-MX" sz="1800">
                <a:solidFill>
                  <a:schemeClr val="bg1"/>
                </a:solidFill>
                <a:latin typeface="Calibri" panose="020F0502020204030204" pitchFamily="34" charset="0"/>
              </a:rPr>
            </a:br>
            <a:r>
              <a:rPr lang="es-MX" altLang="es-MX" sz="1800">
                <a:solidFill>
                  <a:schemeClr val="bg1"/>
                </a:solidFill>
                <a:latin typeface="Calibri" panose="020F0502020204030204" pitchFamily="34" charset="0"/>
              </a:rPr>
              <a:t>2.6%</a:t>
            </a:r>
            <a:endParaRPr lang="es-ES" altLang="es-MX" sz="180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76815" name="Text Box 15">
            <a:extLst>
              <a:ext uri="{FF2B5EF4-FFF2-40B4-BE49-F238E27FC236}">
                <a16:creationId xmlns:a16="http://schemas.microsoft.com/office/drawing/2014/main" id="{166BA47D-F585-4E41-B956-93DC9FC44C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00800" y="5018088"/>
            <a:ext cx="1946275" cy="925512"/>
          </a:xfrm>
          <a:prstGeom prst="rect">
            <a:avLst/>
          </a:prstGeom>
          <a:solidFill>
            <a:srgbClr val="CC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1800">
                <a:solidFill>
                  <a:schemeClr val="tx1"/>
                </a:solidFill>
                <a:latin typeface="Calibri" panose="020F0502020204030204" pitchFamily="34" charset="0"/>
              </a:rPr>
              <a:t>Kommunistische Partei – KPD</a:t>
            </a:r>
            <a:br>
              <a:rPr lang="es-MX" altLang="es-MX" sz="18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1800">
                <a:solidFill>
                  <a:schemeClr val="tx1"/>
                </a:solidFill>
                <a:latin typeface="Calibri" panose="020F0502020204030204" pitchFamily="34" charset="0"/>
              </a:rPr>
              <a:t>11%</a:t>
            </a:r>
            <a:endParaRPr lang="es-ES" altLang="es-MX" sz="180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76816" name="Text Box 16">
            <a:extLst>
              <a:ext uri="{FF2B5EF4-FFF2-40B4-BE49-F238E27FC236}">
                <a16:creationId xmlns:a16="http://schemas.microsoft.com/office/drawing/2014/main" id="{89E51515-2C2D-4747-973D-E966EF6E7C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" y="6477000"/>
            <a:ext cx="2286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1800">
                <a:solidFill>
                  <a:schemeClr val="tx1"/>
                </a:solidFill>
                <a:latin typeface="Calibri" panose="020F0502020204030204" pitchFamily="34" charset="0"/>
              </a:rPr>
              <a:t>Fuente: Lepsius 1978.</a:t>
            </a:r>
            <a:endParaRPr lang="es-ES" altLang="es-MX" sz="180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76817" name="Text Box 17">
            <a:extLst>
              <a:ext uri="{FF2B5EF4-FFF2-40B4-BE49-F238E27FC236}">
                <a16:creationId xmlns:a16="http://schemas.microsoft.com/office/drawing/2014/main" id="{073AC039-42F0-43D2-8C91-EE7DCD4D93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3600" y="152400"/>
            <a:ext cx="48768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Los partidos en Weimar</a:t>
            </a: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Text Box 2">
            <a:extLst>
              <a:ext uri="{FF2B5EF4-FFF2-40B4-BE49-F238E27FC236}">
                <a16:creationId xmlns:a16="http://schemas.microsoft.com/office/drawing/2014/main" id="{75AAEBFF-2EE1-47EB-9C26-5D60746CB6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304800"/>
            <a:ext cx="47180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2"/>
                </a:solidFill>
                <a:latin typeface="Calibri" panose="020F0502020204030204" pitchFamily="34" charset="0"/>
              </a:rPr>
              <a:t>La proporcionalidad pura</a:t>
            </a:r>
            <a:endParaRPr lang="es-ES" altLang="es-MX" sz="3200">
              <a:solidFill>
                <a:schemeClr val="tx2"/>
              </a:solidFill>
              <a:latin typeface="Calibri" panose="020F0502020204030204" pitchFamily="34" charset="0"/>
            </a:endParaRPr>
          </a:p>
        </p:txBody>
      </p:sp>
      <p:sp>
        <p:nvSpPr>
          <p:cNvPr id="77827" name="Text Box 3">
            <a:extLst>
              <a:ext uri="{FF2B5EF4-FFF2-40B4-BE49-F238E27FC236}">
                <a16:creationId xmlns:a16="http://schemas.microsoft.com/office/drawing/2014/main" id="{5253B69E-FA43-48DE-801B-A462F37A84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1216025"/>
            <a:ext cx="8610600" cy="3297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  <a:t>Representación proporcional automática:</a:t>
            </a:r>
          </a:p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  <a:t> Ideal de quienes abogaban por la RP en S. XIX </a:t>
            </a:r>
          </a:p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  <a:t> Tamaño de asamblea variable: a cada partido le tocaba un escaño por cada 60,000 votos </a:t>
            </a:r>
          </a:p>
          <a:p>
            <a:pPr lvl="1" algn="l" eaLnBrk="1" hangingPunct="1">
              <a:spcBef>
                <a:spcPct val="50000"/>
              </a:spcBef>
              <a:buFontTx/>
              <a:buChar char="-"/>
            </a:pPr>
            <a: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  <a:t> Tamaño Reichstag 1920: </a:t>
            </a:r>
            <a:r>
              <a:rPr lang="es-MX" altLang="es-MX" sz="2800" b="1">
                <a:solidFill>
                  <a:schemeClr val="tx1"/>
                </a:solidFill>
                <a:latin typeface="Calibri" panose="020F0502020204030204" pitchFamily="34" charset="0"/>
              </a:rPr>
              <a:t>459</a:t>
            </a:r>
            <a:b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  <a:t>-                               1930: </a:t>
            </a:r>
            <a:r>
              <a:rPr lang="es-MX" altLang="es-MX" sz="2800" b="1">
                <a:solidFill>
                  <a:schemeClr val="tx1"/>
                </a:solidFill>
                <a:latin typeface="Calibri" panose="020F0502020204030204" pitchFamily="34" charset="0"/>
              </a:rPr>
              <a:t>647</a:t>
            </a:r>
          </a:p>
        </p:txBody>
      </p:sp>
      <p:grpSp>
        <p:nvGrpSpPr>
          <p:cNvPr id="2" name="Group 4">
            <a:extLst>
              <a:ext uri="{FF2B5EF4-FFF2-40B4-BE49-F238E27FC236}">
                <a16:creationId xmlns:a16="http://schemas.microsoft.com/office/drawing/2014/main" id="{9C6764E3-A6B5-4C49-A3F7-BF658AB977E8}"/>
              </a:ext>
            </a:extLst>
          </p:cNvPr>
          <p:cNvGrpSpPr>
            <a:grpSpLocks/>
          </p:cNvGrpSpPr>
          <p:nvPr/>
        </p:nvGrpSpPr>
        <p:grpSpPr bwMode="auto">
          <a:xfrm>
            <a:off x="438150" y="4648200"/>
            <a:ext cx="7715250" cy="2008188"/>
            <a:chOff x="192" y="2880"/>
            <a:chExt cx="4860" cy="1265"/>
          </a:xfrm>
        </p:grpSpPr>
        <p:sp>
          <p:nvSpPr>
            <p:cNvPr id="77830" name="Text Box 5">
              <a:extLst>
                <a:ext uri="{FF2B5EF4-FFF2-40B4-BE49-F238E27FC236}">
                  <a16:creationId xmlns:a16="http://schemas.microsoft.com/office/drawing/2014/main" id="{28888F20-E795-49FA-B9A4-D949120A1F2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2" y="3011"/>
              <a:ext cx="1440" cy="1134"/>
            </a:xfrm>
            <a:prstGeom prst="rect">
              <a:avLst/>
            </a:prstGeom>
            <a:solidFill>
              <a:srgbClr val="7777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r>
                <a:rPr lang="es-MX" altLang="es-MX" sz="2800">
                  <a:solidFill>
                    <a:srgbClr val="FFCC66"/>
                  </a:solidFill>
                  <a:latin typeface="Calibri" panose="020F0502020204030204" pitchFamily="34" charset="0"/>
                </a:rPr>
                <a:t>Incentivo para </a:t>
              </a:r>
              <a:br>
                <a:rPr lang="es-MX" altLang="es-MX" sz="2800">
                  <a:solidFill>
                    <a:srgbClr val="FFCC66"/>
                  </a:solidFill>
                  <a:latin typeface="Calibri" panose="020F0502020204030204" pitchFamily="34" charset="0"/>
                </a:rPr>
              </a:br>
              <a:r>
                <a:rPr lang="es-MX" altLang="es-MX" sz="2800">
                  <a:solidFill>
                    <a:srgbClr val="FFCC66"/>
                  </a:solidFill>
                  <a:latin typeface="Calibri" panose="020F0502020204030204" pitchFamily="34" charset="0"/>
                </a:rPr>
                <a:t>formar nuevos </a:t>
              </a:r>
              <a:br>
                <a:rPr lang="es-MX" altLang="es-MX" sz="2800">
                  <a:solidFill>
                    <a:srgbClr val="FFCC66"/>
                  </a:solidFill>
                  <a:latin typeface="Calibri" panose="020F0502020204030204" pitchFamily="34" charset="0"/>
                </a:rPr>
              </a:br>
              <a:r>
                <a:rPr lang="es-MX" altLang="es-MX" sz="2800">
                  <a:solidFill>
                    <a:srgbClr val="FFCC66"/>
                  </a:solidFill>
                  <a:latin typeface="Calibri" panose="020F0502020204030204" pitchFamily="34" charset="0"/>
                </a:rPr>
                <a:t>partidos:</a:t>
              </a:r>
            </a:p>
          </p:txBody>
        </p:sp>
        <p:graphicFrame>
          <p:nvGraphicFramePr>
            <p:cNvPr id="77831" name="Object 6">
              <a:extLst>
                <a:ext uri="{FF2B5EF4-FFF2-40B4-BE49-F238E27FC236}">
                  <a16:creationId xmlns:a16="http://schemas.microsoft.com/office/drawing/2014/main" id="{FE66349C-09A6-4A31-8468-79B376319B18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824" y="2880"/>
            <a:ext cx="3228" cy="119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Hoja de cálculo" r:id="rId2" imgW="2476738" imgH="981313" progId="Excel.Sheet.8">
                    <p:embed/>
                  </p:oleObj>
                </mc:Choice>
                <mc:Fallback>
                  <p:oleObj name="Hoja de cálculo" r:id="rId2" imgW="2476738" imgH="981313" progId="Excel.Sheet.8">
                    <p:embed/>
                    <p:pic>
                      <p:nvPicPr>
                        <p:cNvPr id="77831" name="Object 6">
                          <a:extLst>
                            <a:ext uri="{FF2B5EF4-FFF2-40B4-BE49-F238E27FC236}">
                              <a16:creationId xmlns:a16="http://schemas.microsoft.com/office/drawing/2014/main" id="{FE66349C-09A6-4A31-8468-79B376319B18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24" y="2880"/>
                          <a:ext cx="3228" cy="1195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  <a:ln>
                          <a:noFill/>
                        </a:ln>
                        <a:effectLst>
                          <a:outerShdw dist="107763" dir="2700000" algn="ctr" rotWithShape="0">
                            <a:schemeClr val="bg2"/>
                          </a:outerShdw>
                        </a:effectLst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10951" name="Text Box 7">
            <a:extLst>
              <a:ext uri="{FF2B5EF4-FFF2-40B4-BE49-F238E27FC236}">
                <a16:creationId xmlns:a16="http://schemas.microsoft.com/office/drawing/2014/main" id="{4F196F6A-3D56-4C5C-BF83-68FEFB96B1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91200" y="2943225"/>
            <a:ext cx="2971800" cy="1552575"/>
          </a:xfrm>
          <a:prstGeom prst="rect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>
                <a:solidFill>
                  <a:srgbClr val="CC0000"/>
                </a:solidFill>
                <a:latin typeface="Calibri" panose="020F0502020204030204" pitchFamily="34" charset="0"/>
              </a:rPr>
              <a:t>¿Qué clase de partido tiene ventaja? Movilizar y desmovilizar</a:t>
            </a:r>
            <a:endParaRPr lang="es-ES" altLang="es-MX">
              <a:solidFill>
                <a:srgbClr val="CC0000"/>
              </a:solidFill>
              <a:latin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0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0951" grpId="0" animBg="1" autoUpdateAnimBg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8850" name="Object 2">
            <a:extLst>
              <a:ext uri="{FF2B5EF4-FFF2-40B4-BE49-F238E27FC236}">
                <a16:creationId xmlns:a16="http://schemas.microsoft.com/office/drawing/2014/main" id="{961B4962-AFFB-466E-AFBC-B08EB936F87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85800" y="1295400"/>
          <a:ext cx="6684963" cy="426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Hoja de cálculo" r:id="rId2" imgW="5762863" imgH="1629013" progId="Excel.Sheet.8">
                  <p:embed/>
                </p:oleObj>
              </mc:Choice>
              <mc:Fallback>
                <p:oleObj name="Hoja de cálculo" r:id="rId2" imgW="5762863" imgH="1629013" progId="Excel.Sheet.8">
                  <p:embed/>
                  <p:pic>
                    <p:nvPicPr>
                      <p:cNvPr id="78850" name="Object 2">
                        <a:extLst>
                          <a:ext uri="{FF2B5EF4-FFF2-40B4-BE49-F238E27FC236}">
                            <a16:creationId xmlns:a16="http://schemas.microsoft.com/office/drawing/2014/main" id="{961B4962-AFFB-466E-AFBC-B08EB936F87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" y="1295400"/>
                        <a:ext cx="6684963" cy="42672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>
                        <a:outerShdw dist="107763" dir="2700000" algn="ctr" rotWithShape="0">
                          <a:schemeClr val="bg2"/>
                        </a:outerShdw>
                      </a:effectLst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1971" name="Object 3">
            <a:extLst>
              <a:ext uri="{FF2B5EF4-FFF2-40B4-BE49-F238E27FC236}">
                <a16:creationId xmlns:a16="http://schemas.microsoft.com/office/drawing/2014/main" id="{425FF6F5-1B5A-4F4F-9667-C00D21BAD5A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505700" y="1295400"/>
          <a:ext cx="1104900" cy="426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Hoja de cálculo" r:id="rId4" imgW="952738" imgH="1629013" progId="Excel.Sheet.8">
                  <p:embed/>
                </p:oleObj>
              </mc:Choice>
              <mc:Fallback>
                <p:oleObj name="Hoja de cálculo" r:id="rId4" imgW="952738" imgH="1629013" progId="Excel.Sheet.8">
                  <p:embed/>
                  <p:pic>
                    <p:nvPicPr>
                      <p:cNvPr id="211971" name="Object 3">
                        <a:extLst>
                          <a:ext uri="{FF2B5EF4-FFF2-40B4-BE49-F238E27FC236}">
                            <a16:creationId xmlns:a16="http://schemas.microsoft.com/office/drawing/2014/main" id="{425FF6F5-1B5A-4F4F-9667-C00D21BAD5A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05700" y="1295400"/>
                        <a:ext cx="1104900" cy="4267200"/>
                      </a:xfrm>
                      <a:prstGeom prst="rect">
                        <a:avLst/>
                      </a:prstGeom>
                      <a:solidFill>
                        <a:srgbClr val="FFCC66"/>
                      </a:solidFill>
                      <a:ln>
                        <a:noFill/>
                      </a:ln>
                      <a:effectLst>
                        <a:outerShdw dist="107763" dir="2700000" algn="ctr" rotWithShape="0">
                          <a:schemeClr val="bg2"/>
                        </a:outerShdw>
                      </a:effectLst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8852" name="Text Box 4">
            <a:extLst>
              <a:ext uri="{FF2B5EF4-FFF2-40B4-BE49-F238E27FC236}">
                <a16:creationId xmlns:a16="http://schemas.microsoft.com/office/drawing/2014/main" id="{FDB27C49-03B7-480F-A146-8B75F539EC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1850" y="304800"/>
            <a:ext cx="74739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2"/>
                </a:solidFill>
                <a:latin typeface="Calibri" panose="020F0502020204030204" pitchFamily="34" charset="0"/>
              </a:rPr>
              <a:t>Elecciones Reichstag, 1919-1933</a:t>
            </a:r>
            <a:endParaRPr lang="es-ES" altLang="es-MX" sz="3200">
              <a:solidFill>
                <a:schemeClr val="tx2"/>
              </a:solidFill>
              <a:latin typeface="Calibri" panose="020F0502020204030204" pitchFamily="34" charset="0"/>
            </a:endParaRPr>
          </a:p>
        </p:txBody>
      </p:sp>
      <p:sp>
        <p:nvSpPr>
          <p:cNvPr id="78853" name="Text Box 5">
            <a:extLst>
              <a:ext uri="{FF2B5EF4-FFF2-40B4-BE49-F238E27FC236}">
                <a16:creationId xmlns:a16="http://schemas.microsoft.com/office/drawing/2014/main" id="{6C059AD7-C71B-47CF-A7CA-979CF3203A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0238" y="5867400"/>
            <a:ext cx="4724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2000">
                <a:solidFill>
                  <a:schemeClr val="tx1"/>
                </a:solidFill>
                <a:latin typeface="Calibri" panose="020F0502020204030204" pitchFamily="34" charset="0"/>
              </a:rPr>
              <a:t>Fuente: Nohlen 1994, p. 197.</a:t>
            </a:r>
            <a:endParaRPr lang="es-ES" altLang="es-MX" sz="200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211974" name="Rectangle 6">
            <a:extLst>
              <a:ext uri="{FF2B5EF4-FFF2-40B4-BE49-F238E27FC236}">
                <a16:creationId xmlns:a16="http://schemas.microsoft.com/office/drawing/2014/main" id="{17CB0429-7765-418C-B1F1-CB4F2A3EB4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43200" y="1676400"/>
            <a:ext cx="1787525" cy="533400"/>
          </a:xfrm>
          <a:prstGeom prst="rect">
            <a:avLst/>
          </a:prstGeom>
          <a:noFill/>
          <a:ln w="38100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MX" altLang="es-MX">
              <a:latin typeface="Calibri" panose="020F0502020204030204" pitchFamily="34" charset="0"/>
            </a:endParaRPr>
          </a:p>
        </p:txBody>
      </p:sp>
      <p:grpSp>
        <p:nvGrpSpPr>
          <p:cNvPr id="2" name="Group 7">
            <a:extLst>
              <a:ext uri="{FF2B5EF4-FFF2-40B4-BE49-F238E27FC236}">
                <a16:creationId xmlns:a16="http://schemas.microsoft.com/office/drawing/2014/main" id="{2CF3F431-5EF5-4A6F-A0FE-DAA7C9114A88}"/>
              </a:ext>
            </a:extLst>
          </p:cNvPr>
          <p:cNvGrpSpPr>
            <a:grpSpLocks/>
          </p:cNvGrpSpPr>
          <p:nvPr/>
        </p:nvGrpSpPr>
        <p:grpSpPr bwMode="auto">
          <a:xfrm>
            <a:off x="1676400" y="4191000"/>
            <a:ext cx="4800600" cy="1524000"/>
            <a:chOff x="1056" y="2640"/>
            <a:chExt cx="3024" cy="960"/>
          </a:xfrm>
        </p:grpSpPr>
        <p:sp>
          <p:nvSpPr>
            <p:cNvPr id="78859" name="Rectangle 8">
              <a:extLst>
                <a:ext uri="{FF2B5EF4-FFF2-40B4-BE49-F238E27FC236}">
                  <a16:creationId xmlns:a16="http://schemas.microsoft.com/office/drawing/2014/main" id="{4B05678D-2E5C-473D-B715-1DCDA8248B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6" y="2640"/>
              <a:ext cx="432" cy="960"/>
            </a:xfrm>
            <a:prstGeom prst="rect">
              <a:avLst/>
            </a:prstGeom>
            <a:noFill/>
            <a:ln w="38100">
              <a:solidFill>
                <a:srgbClr val="CC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s-MX" altLang="es-MX">
                <a:latin typeface="Calibri" panose="020F0502020204030204" pitchFamily="34" charset="0"/>
              </a:endParaRPr>
            </a:p>
          </p:txBody>
        </p:sp>
        <p:sp>
          <p:nvSpPr>
            <p:cNvPr id="78860" name="Rectangle 9">
              <a:extLst>
                <a:ext uri="{FF2B5EF4-FFF2-40B4-BE49-F238E27FC236}">
                  <a16:creationId xmlns:a16="http://schemas.microsoft.com/office/drawing/2014/main" id="{E81C3395-9123-4ADC-9773-E5D9E12D39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48" y="2640"/>
              <a:ext cx="432" cy="960"/>
            </a:xfrm>
            <a:prstGeom prst="rect">
              <a:avLst/>
            </a:prstGeom>
            <a:noFill/>
            <a:ln w="38100">
              <a:solidFill>
                <a:srgbClr val="CC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s-MX" altLang="es-MX">
                <a:latin typeface="Calibri" panose="020F0502020204030204" pitchFamily="34" charset="0"/>
              </a:endParaRPr>
            </a:p>
          </p:txBody>
        </p:sp>
      </p:grpSp>
      <p:sp>
        <p:nvSpPr>
          <p:cNvPr id="211979" name="Text Box 11">
            <a:extLst>
              <a:ext uri="{FF2B5EF4-FFF2-40B4-BE49-F238E27FC236}">
                <a16:creationId xmlns:a16="http://schemas.microsoft.com/office/drawing/2014/main" id="{63BE584E-ADBB-4496-9D2B-CBDFD95EFA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83500" y="5805488"/>
            <a:ext cx="13716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1800">
                <a:latin typeface="Calibri" panose="020F0502020204030204" pitchFamily="34" charset="0"/>
              </a:rPr>
              <a:t>Fin digresión</a:t>
            </a:r>
          </a:p>
        </p:txBody>
      </p:sp>
      <p:sp>
        <p:nvSpPr>
          <p:cNvPr id="211980" name="AutoShape 12">
            <a:hlinkClick r:id="rId6" action="ppaction://hlinksldjump" highlightClick="1"/>
            <a:extLst>
              <a:ext uri="{FF2B5EF4-FFF2-40B4-BE49-F238E27FC236}">
                <a16:creationId xmlns:a16="http://schemas.microsoft.com/office/drawing/2014/main" id="{F581A725-F323-4D30-A041-DD10598885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4800" y="6248400"/>
            <a:ext cx="838200" cy="381000"/>
          </a:xfrm>
          <a:prstGeom prst="actionButtonBlank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MX" altLang="es-MX">
              <a:latin typeface="Calibri" panose="020F0502020204030204" pitchFamily="34" charset="0"/>
            </a:endParaRPr>
          </a:p>
        </p:txBody>
      </p:sp>
      <p:sp>
        <p:nvSpPr>
          <p:cNvPr id="211981" name="Line 13">
            <a:extLst>
              <a:ext uri="{FF2B5EF4-FFF2-40B4-BE49-F238E27FC236}">
                <a16:creationId xmlns:a16="http://schemas.microsoft.com/office/drawing/2014/main" id="{5C68733A-1561-400C-82A7-2ADC6B94EC2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089900" y="6451600"/>
            <a:ext cx="457200" cy="0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E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1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1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1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1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1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1974" grpId="0" animBg="1"/>
      <p:bldP spid="211979" grpId="0" autoUpdateAnimBg="0"/>
      <p:bldP spid="211980" grpId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Text Box 2">
            <a:extLst>
              <a:ext uri="{FF2B5EF4-FFF2-40B4-BE49-F238E27FC236}">
                <a16:creationId xmlns:a16="http://schemas.microsoft.com/office/drawing/2014/main" id="{78CC6E90-1513-45DA-8DF1-DF11F61D54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295400"/>
            <a:ext cx="830580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A pesar de que las reglas son instituidas por hombres, no resulta fácil cambiarlas: los ganadores se empecinan en protegerlas (North)</a:t>
            </a:r>
          </a:p>
        </p:txBody>
      </p:sp>
      <p:sp>
        <p:nvSpPr>
          <p:cNvPr id="79875" name="Text Box 3">
            <a:extLst>
              <a:ext uri="{FF2B5EF4-FFF2-40B4-BE49-F238E27FC236}">
                <a16:creationId xmlns:a16="http://schemas.microsoft.com/office/drawing/2014/main" id="{46801F99-0977-4865-842C-549A8402E8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1600" y="304800"/>
            <a:ext cx="64008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El lado pegajoso de las instituciones</a:t>
            </a:r>
          </a:p>
        </p:txBody>
      </p:sp>
      <p:sp>
        <p:nvSpPr>
          <p:cNvPr id="80900" name="Text Box 4">
            <a:extLst>
              <a:ext uri="{FF2B5EF4-FFF2-40B4-BE49-F238E27FC236}">
                <a16:creationId xmlns:a16="http://schemas.microsoft.com/office/drawing/2014/main" id="{86387DF0-A16D-4A22-98CA-776FDEB6B6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4465638"/>
            <a:ext cx="8458200" cy="1554162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La </a:t>
            </a:r>
            <a:r>
              <a:rPr lang="es-MX" altLang="es-MX" sz="3200" b="1">
                <a:solidFill>
                  <a:schemeClr val="tx1"/>
                </a:solidFill>
                <a:latin typeface="Calibri" panose="020F0502020204030204" pitchFamily="34" charset="0"/>
              </a:rPr>
              <a:t>endogeneidad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del sistema electoral – es difícil argumentar conclusivamente sobre el efecto del </a:t>
            </a:r>
            <a:b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3200">
                <a:solidFill>
                  <a:srgbClr val="FF3300"/>
                </a:solidFill>
                <a:latin typeface="Calibri" panose="020F0502020204030204" pitchFamily="34" charset="0"/>
              </a:rPr>
              <a:t>sistema electoral 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sobre el</a:t>
            </a:r>
            <a:r>
              <a:rPr lang="es-MX" altLang="es-MX" sz="3200">
                <a:solidFill>
                  <a:srgbClr val="FF3300"/>
                </a:solidFill>
                <a:latin typeface="Calibri" panose="020F0502020204030204" pitchFamily="34" charset="0"/>
              </a:rPr>
              <a:t> de partidos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</a:p>
        </p:txBody>
      </p:sp>
      <p:sp>
        <p:nvSpPr>
          <p:cNvPr id="80901" name="Text Box 5">
            <a:extLst>
              <a:ext uri="{FF2B5EF4-FFF2-40B4-BE49-F238E27FC236}">
                <a16:creationId xmlns:a16="http://schemas.microsoft.com/office/drawing/2014/main" id="{02995792-09D2-49BE-9B30-4C7B4ED803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3124200"/>
            <a:ext cx="8305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Lakeman escribió hace 50 años, Mill hace casi 150, y sin embargo FPTP sigue en pie en UK...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898" grpId="0" autoUpdateAnimBg="0"/>
      <p:bldP spid="80900" grpId="0" animBg="1" autoUpdateAnimBg="0"/>
      <p:bldP spid="80901" grpId="0" autoUpdateAnimBg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ext Box 2">
            <a:extLst>
              <a:ext uri="{FF2B5EF4-FFF2-40B4-BE49-F238E27FC236}">
                <a16:creationId xmlns:a16="http://schemas.microsoft.com/office/drawing/2014/main" id="{B5AC9979-E8FF-4B6A-B521-801D430D64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0600" y="2286000"/>
            <a:ext cx="2895600" cy="1431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4400">
                <a:solidFill>
                  <a:schemeClr val="tx1"/>
                </a:solidFill>
                <a:latin typeface="Calibri" panose="020F0502020204030204" pitchFamily="34" charset="0"/>
              </a:rPr>
              <a:t>sistema electoral</a:t>
            </a:r>
          </a:p>
        </p:txBody>
      </p:sp>
      <p:sp>
        <p:nvSpPr>
          <p:cNvPr id="14339" name="Text Box 3">
            <a:extLst>
              <a:ext uri="{FF2B5EF4-FFF2-40B4-BE49-F238E27FC236}">
                <a16:creationId xmlns:a16="http://schemas.microsoft.com/office/drawing/2014/main" id="{B225814D-AE53-4503-9275-00F5AFE25D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0" y="2286000"/>
            <a:ext cx="2895600" cy="1431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4400">
                <a:solidFill>
                  <a:schemeClr val="tx1"/>
                </a:solidFill>
                <a:latin typeface="Calibri" panose="020F0502020204030204" pitchFamily="34" charset="0"/>
              </a:rPr>
              <a:t>sistema de partidos</a:t>
            </a:r>
          </a:p>
        </p:txBody>
      </p:sp>
      <p:sp>
        <p:nvSpPr>
          <p:cNvPr id="14340" name="Line 4">
            <a:extLst>
              <a:ext uri="{FF2B5EF4-FFF2-40B4-BE49-F238E27FC236}">
                <a16:creationId xmlns:a16="http://schemas.microsoft.com/office/drawing/2014/main" id="{838C3991-C12E-4D55-93A9-D279C7B0FE12}"/>
              </a:ext>
            </a:extLst>
          </p:cNvPr>
          <p:cNvSpPr>
            <a:spLocks noChangeShapeType="1"/>
          </p:cNvSpPr>
          <p:nvPr/>
        </p:nvSpPr>
        <p:spPr bwMode="auto">
          <a:xfrm>
            <a:off x="3886200" y="3124200"/>
            <a:ext cx="1447800" cy="0"/>
          </a:xfrm>
          <a:prstGeom prst="line">
            <a:avLst/>
          </a:prstGeom>
          <a:noFill/>
          <a:ln w="152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ES"/>
          </a:p>
        </p:txBody>
      </p:sp>
      <p:grpSp>
        <p:nvGrpSpPr>
          <p:cNvPr id="2" name="Group 11">
            <a:extLst>
              <a:ext uri="{FF2B5EF4-FFF2-40B4-BE49-F238E27FC236}">
                <a16:creationId xmlns:a16="http://schemas.microsoft.com/office/drawing/2014/main" id="{6F733241-136C-4624-9906-EB9F9C13D087}"/>
              </a:ext>
            </a:extLst>
          </p:cNvPr>
          <p:cNvGrpSpPr>
            <a:grpSpLocks/>
          </p:cNvGrpSpPr>
          <p:nvPr/>
        </p:nvGrpSpPr>
        <p:grpSpPr bwMode="auto">
          <a:xfrm>
            <a:off x="3733800" y="2743200"/>
            <a:ext cx="1752600" cy="762000"/>
            <a:chOff x="2352" y="2928"/>
            <a:chExt cx="1104" cy="480"/>
          </a:xfrm>
        </p:grpSpPr>
        <p:sp>
          <p:nvSpPr>
            <p:cNvPr id="80907" name="Rectangle 8">
              <a:extLst>
                <a:ext uri="{FF2B5EF4-FFF2-40B4-BE49-F238E27FC236}">
                  <a16:creationId xmlns:a16="http://schemas.microsoft.com/office/drawing/2014/main" id="{1C731FEC-0A7C-43F3-B473-489C5A8C77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2" y="2928"/>
              <a:ext cx="1104" cy="480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s-MX" altLang="es-MX">
                <a:latin typeface="Calibri" panose="020F0502020204030204" pitchFamily="34" charset="0"/>
              </a:endParaRPr>
            </a:p>
          </p:txBody>
        </p:sp>
        <p:sp>
          <p:nvSpPr>
            <p:cNvPr id="80908" name="Line 5">
              <a:extLst>
                <a:ext uri="{FF2B5EF4-FFF2-40B4-BE49-F238E27FC236}">
                  <a16:creationId xmlns:a16="http://schemas.microsoft.com/office/drawing/2014/main" id="{81E6F6A1-659E-4715-A508-F85FC85A2AF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448" y="3168"/>
              <a:ext cx="912" cy="0"/>
            </a:xfrm>
            <a:prstGeom prst="line">
              <a:avLst/>
            </a:prstGeom>
            <a:noFill/>
            <a:ln w="1524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ES"/>
            </a:p>
          </p:txBody>
        </p:sp>
      </p:grpSp>
      <p:grpSp>
        <p:nvGrpSpPr>
          <p:cNvPr id="3" name="Group 10">
            <a:extLst>
              <a:ext uri="{FF2B5EF4-FFF2-40B4-BE49-F238E27FC236}">
                <a16:creationId xmlns:a16="http://schemas.microsoft.com/office/drawing/2014/main" id="{2ED923F6-72AA-4014-BE23-513E4BCD9DAA}"/>
              </a:ext>
            </a:extLst>
          </p:cNvPr>
          <p:cNvGrpSpPr>
            <a:grpSpLocks/>
          </p:cNvGrpSpPr>
          <p:nvPr/>
        </p:nvGrpSpPr>
        <p:grpSpPr bwMode="auto">
          <a:xfrm>
            <a:off x="3733800" y="2514600"/>
            <a:ext cx="1752600" cy="1143000"/>
            <a:chOff x="2352" y="3504"/>
            <a:chExt cx="1104" cy="720"/>
          </a:xfrm>
        </p:grpSpPr>
        <p:sp>
          <p:nvSpPr>
            <p:cNvPr id="80904" name="Rectangle 9">
              <a:extLst>
                <a:ext uri="{FF2B5EF4-FFF2-40B4-BE49-F238E27FC236}">
                  <a16:creationId xmlns:a16="http://schemas.microsoft.com/office/drawing/2014/main" id="{355BA1D1-CBAA-4201-B34F-58C18DEC66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2" y="3504"/>
              <a:ext cx="1104" cy="720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s-MX" altLang="es-MX">
                <a:latin typeface="Calibri" panose="020F0502020204030204" pitchFamily="34" charset="0"/>
              </a:endParaRPr>
            </a:p>
          </p:txBody>
        </p:sp>
        <p:sp>
          <p:nvSpPr>
            <p:cNvPr id="80905" name="Line 6">
              <a:extLst>
                <a:ext uri="{FF2B5EF4-FFF2-40B4-BE49-F238E27FC236}">
                  <a16:creationId xmlns:a16="http://schemas.microsoft.com/office/drawing/2014/main" id="{E7F0154A-AAD7-450E-A100-915C7038C79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448" y="3744"/>
              <a:ext cx="912" cy="0"/>
            </a:xfrm>
            <a:prstGeom prst="line">
              <a:avLst/>
            </a:prstGeom>
            <a:noFill/>
            <a:ln w="1524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80906" name="Line 7">
              <a:extLst>
                <a:ext uri="{FF2B5EF4-FFF2-40B4-BE49-F238E27FC236}">
                  <a16:creationId xmlns:a16="http://schemas.microsoft.com/office/drawing/2014/main" id="{D26A3A43-E61F-46E1-A6A1-705D8E37165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48" y="4032"/>
              <a:ext cx="912" cy="0"/>
            </a:xfrm>
            <a:prstGeom prst="line">
              <a:avLst/>
            </a:prstGeom>
            <a:noFill/>
            <a:ln w="1524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ES"/>
            </a:p>
          </p:txBody>
        </p:sp>
      </p:grpSp>
      <p:sp>
        <p:nvSpPr>
          <p:cNvPr id="14349" name="Text Box 13">
            <a:extLst>
              <a:ext uri="{FF2B5EF4-FFF2-40B4-BE49-F238E27FC236}">
                <a16:creationId xmlns:a16="http://schemas.microsoft.com/office/drawing/2014/main" id="{BDC689CB-21D4-4FB3-8F35-62A4731583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4800600"/>
            <a:ext cx="6172200" cy="1066800"/>
          </a:xfrm>
          <a:prstGeom prst="rect">
            <a:avLst/>
          </a:prstGeom>
          <a:solidFill>
            <a:srgbClr val="FFCC00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Es difícil (no imposible) aislar </a:t>
            </a:r>
            <a:b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el efecto de uno sobre otro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38" grpId="0" autoUpdateAnimBg="0"/>
      <p:bldP spid="14339" grpId="0" autoUpdateAnimBg="0"/>
      <p:bldP spid="14349" grpId="0" animBg="1" autoUpdateAnimBg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9" name="Rectangle 5">
            <a:extLst>
              <a:ext uri="{FF2B5EF4-FFF2-40B4-BE49-F238E27FC236}">
                <a16:creationId xmlns:a16="http://schemas.microsoft.com/office/drawing/2014/main" id="{E8F85DAA-D759-4DA8-B301-BB1CE21E8C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9200" y="1828800"/>
            <a:ext cx="5181600" cy="2209800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MX" altLang="es-MX">
              <a:latin typeface="Calibri" panose="020F0502020204030204" pitchFamily="34" charset="0"/>
            </a:endParaRPr>
          </a:p>
        </p:txBody>
      </p:sp>
      <p:sp>
        <p:nvSpPr>
          <p:cNvPr id="82947" name="Text Box 2">
            <a:extLst>
              <a:ext uri="{FF2B5EF4-FFF2-40B4-BE49-F238E27FC236}">
                <a16:creationId xmlns:a16="http://schemas.microsoft.com/office/drawing/2014/main" id="{85300455-B4D6-4356-9192-A2D6251175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9200" y="304800"/>
            <a:ext cx="67056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Datos elección general UK, 2001 (2)</a:t>
            </a:r>
          </a:p>
        </p:txBody>
      </p:sp>
      <p:sp>
        <p:nvSpPr>
          <p:cNvPr id="16387" name="Text Box 3">
            <a:extLst>
              <a:ext uri="{FF2B5EF4-FFF2-40B4-BE49-F238E27FC236}">
                <a16:creationId xmlns:a16="http://schemas.microsoft.com/office/drawing/2014/main" id="{1709532C-9742-4A00-9189-9C5B0C832B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143000"/>
            <a:ext cx="8305800" cy="2773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10 partidos obtuvieron escaños: </a:t>
            </a:r>
          </a:p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	</a:t>
            </a:r>
            <a:r>
              <a:rPr lang="es-MX" altLang="es-MX" sz="3200" b="1">
                <a:solidFill>
                  <a:schemeClr val="tx1"/>
                </a:solidFill>
                <a:latin typeface="Calibri" panose="020F0502020204030204" pitchFamily="34" charset="0"/>
              </a:rPr>
              <a:t>Labour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		412	(63%)</a:t>
            </a:r>
            <a:b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	</a:t>
            </a:r>
            <a:r>
              <a:rPr lang="es-MX" altLang="es-MX" sz="3200" b="1">
                <a:solidFill>
                  <a:schemeClr val="tx1"/>
                </a:solidFill>
                <a:latin typeface="Calibri" panose="020F0502020204030204" pitchFamily="34" charset="0"/>
              </a:rPr>
              <a:t>Conservadores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	166	(25%)</a:t>
            </a:r>
            <a:b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	</a:t>
            </a:r>
            <a:r>
              <a:rPr lang="es-MX" altLang="es-MX" sz="3200" b="1">
                <a:solidFill>
                  <a:schemeClr val="tx1"/>
                </a:solidFill>
                <a:latin typeface="Calibri" panose="020F0502020204030204" pitchFamily="34" charset="0"/>
              </a:rPr>
              <a:t>LibDems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		  52	  (8%)</a:t>
            </a:r>
            <a:b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	</a:t>
            </a:r>
            <a:r>
              <a:rPr lang="es-MX" altLang="es-MX" sz="3200" b="1">
                <a:solidFill>
                  <a:schemeClr val="tx1"/>
                </a:solidFill>
                <a:latin typeface="Calibri" panose="020F0502020204030204" pitchFamily="34" charset="0"/>
              </a:rPr>
              <a:t>Otros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		  28	  (4%)</a:t>
            </a:r>
          </a:p>
        </p:txBody>
      </p:sp>
      <p:sp>
        <p:nvSpPr>
          <p:cNvPr id="16388" name="Text Box 4">
            <a:extLst>
              <a:ext uri="{FF2B5EF4-FFF2-40B4-BE49-F238E27FC236}">
                <a16:creationId xmlns:a16="http://schemas.microsoft.com/office/drawing/2014/main" id="{45D9CC92-20DD-4D7B-97CD-25CE794FBD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4114800"/>
            <a:ext cx="8458200" cy="2528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66 más presentaron candidatos sin ganar escaños. Incluían: anti-corrupción (456 votos de 26M); “Legalize cannabis” (8,677); “Raving Loonies” (7,335); Mujeres de Irlanda del Norte (2,968)...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89" grpId="0" animBg="1"/>
      <p:bldP spid="16387" grpId="0" autoUpdateAnimBg="0"/>
      <p:bldP spid="16388" grpId="0" autoUpdateAnimBg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 Box 2">
            <a:extLst>
              <a:ext uri="{FF2B5EF4-FFF2-40B4-BE49-F238E27FC236}">
                <a16:creationId xmlns:a16="http://schemas.microsoft.com/office/drawing/2014/main" id="{31051E87-9F7F-4D66-8D8B-D5AC8FEF78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6200" y="304800"/>
            <a:ext cx="13716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FPTP</a:t>
            </a:r>
          </a:p>
        </p:txBody>
      </p:sp>
      <p:sp>
        <p:nvSpPr>
          <p:cNvPr id="73733" name="Text Box 5">
            <a:extLst>
              <a:ext uri="{FF2B5EF4-FFF2-40B4-BE49-F238E27FC236}">
                <a16:creationId xmlns:a16="http://schemas.microsoft.com/office/drawing/2014/main" id="{F6CDCA57-C224-4C8B-8D12-6F6A8FF8FC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295400"/>
            <a:ext cx="83058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Es el más sencillo de los SEs </a:t>
            </a:r>
          </a:p>
        </p:txBody>
      </p:sp>
      <p:sp>
        <p:nvSpPr>
          <p:cNvPr id="73734" name="Text Box 6">
            <a:extLst>
              <a:ext uri="{FF2B5EF4-FFF2-40B4-BE49-F238E27FC236}">
                <a16:creationId xmlns:a16="http://schemas.microsoft.com/office/drawing/2014/main" id="{2BBEBA84-DEF0-4893-B0F1-669DA49AB4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2027238"/>
            <a:ext cx="8305800" cy="1554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b="1">
                <a:solidFill>
                  <a:schemeClr val="tx1"/>
                </a:solidFill>
                <a:latin typeface="Calibri" panose="020F0502020204030204" pitchFamily="34" charset="0"/>
              </a:rPr>
              <a:t>M=1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, </a:t>
            </a:r>
            <a:b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3200" b="1">
                <a:solidFill>
                  <a:schemeClr val="tx1"/>
                </a:solidFill>
                <a:latin typeface="Calibri" panose="020F0502020204030204" pitchFamily="34" charset="0"/>
              </a:rPr>
              <a:t>V=1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por un candidato;</a:t>
            </a:r>
            <a:b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3200">
                <a:solidFill>
                  <a:srgbClr val="009900"/>
                </a:solidFill>
                <a:latin typeface="Calibri" panose="020F0502020204030204" pitchFamily="34" charset="0"/>
              </a:rPr>
              <a:t>gana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el candidato con más votos  </a:t>
            </a:r>
          </a:p>
        </p:txBody>
      </p:sp>
      <p:sp>
        <p:nvSpPr>
          <p:cNvPr id="73735" name="Text Box 7">
            <a:extLst>
              <a:ext uri="{FF2B5EF4-FFF2-40B4-BE49-F238E27FC236}">
                <a16:creationId xmlns:a16="http://schemas.microsoft.com/office/drawing/2014/main" id="{49E187BC-E051-44AC-989E-A41E7E54C5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3810000"/>
            <a:ext cx="8305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Se encuentra en Reino Unido y sus ex-colonias</a:t>
            </a:r>
            <a:b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(EUA, Canadá, India… excepción: Australia) </a:t>
            </a:r>
          </a:p>
        </p:txBody>
      </p:sp>
      <p:sp>
        <p:nvSpPr>
          <p:cNvPr id="73736" name="Text Box 8">
            <a:extLst>
              <a:ext uri="{FF2B5EF4-FFF2-40B4-BE49-F238E27FC236}">
                <a16:creationId xmlns:a16="http://schemas.microsoft.com/office/drawing/2014/main" id="{065CC802-9E1C-4D3A-81D9-38FD3AAD79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5211763"/>
            <a:ext cx="8305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47 países (22%) lo usan, 2mil millones de ciudadanos eligen a sus gobernantes así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733" grpId="0" autoUpdateAnimBg="0"/>
      <p:bldP spid="73734" grpId="0" autoUpdateAnimBg="0"/>
      <p:bldP spid="73735" grpId="0" autoUpdateAnimBg="0"/>
      <p:bldP spid="73736" grpId="0" autoUpdateAnimBg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Text Box 2">
            <a:extLst>
              <a:ext uri="{FF2B5EF4-FFF2-40B4-BE49-F238E27FC236}">
                <a16:creationId xmlns:a16="http://schemas.microsoft.com/office/drawing/2014/main" id="{DD994FED-8617-442F-92D9-8081405565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2600" y="304800"/>
            <a:ext cx="56388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Medidas de desproporcionalidad</a:t>
            </a:r>
          </a:p>
        </p:txBody>
      </p:sp>
      <p:sp>
        <p:nvSpPr>
          <p:cNvPr id="19459" name="Text Box 3">
            <a:extLst>
              <a:ext uri="{FF2B5EF4-FFF2-40B4-BE49-F238E27FC236}">
                <a16:creationId xmlns:a16="http://schemas.microsoft.com/office/drawing/2014/main" id="{70C1F61A-7271-43EF-A4F9-C82366DBAF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143000"/>
            <a:ext cx="8305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Si el agregado fuera interesante sería fácil medir la desproporcionalidad:</a:t>
            </a:r>
          </a:p>
        </p:txBody>
      </p:sp>
      <p:sp>
        <p:nvSpPr>
          <p:cNvPr id="19460" name="Text Box 4">
            <a:extLst>
              <a:ext uri="{FF2B5EF4-FFF2-40B4-BE49-F238E27FC236}">
                <a16:creationId xmlns:a16="http://schemas.microsoft.com/office/drawing/2014/main" id="{67294F26-2316-4561-9F40-B81A0D4147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3170238"/>
            <a:ext cx="8305800" cy="1554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Problema: suma cero -- lo que gana uno lo pierde(n) necesariamente otro(s)… agregado  queda en cero porque los + compensan a los -</a:t>
            </a:r>
          </a:p>
        </p:txBody>
      </p:sp>
      <p:sp>
        <p:nvSpPr>
          <p:cNvPr id="19461" name="Text Box 5">
            <a:extLst>
              <a:ext uri="{FF2B5EF4-FFF2-40B4-BE49-F238E27FC236}">
                <a16:creationId xmlns:a16="http://schemas.microsoft.com/office/drawing/2014/main" id="{288200F1-916A-418F-91FC-AEE790C877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4876800"/>
            <a:ext cx="8305800" cy="1800225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  <a:t>		</a:t>
            </a:r>
            <a:r>
              <a:rPr lang="es-MX" altLang="es-MX" sz="2800" b="1">
                <a:solidFill>
                  <a:schemeClr val="tx1"/>
                </a:solidFill>
                <a:latin typeface="Calibri" panose="020F0502020204030204" pitchFamily="34" charset="0"/>
              </a:rPr>
              <a:t>votos		esc.	     (esc. - votos)</a:t>
            </a:r>
            <a:b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  <a:t>Part 1		 45%		55%		(+10)</a:t>
            </a:r>
            <a:b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  <a:t>Part 2		 40%		38%		   (-2)</a:t>
            </a:r>
            <a:b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  <a:t>Part 3		 15%		  7%		   (-8)</a:t>
            </a:r>
          </a:p>
        </p:txBody>
      </p:sp>
      <p:sp>
        <p:nvSpPr>
          <p:cNvPr id="19462" name="Text Box 6">
            <a:extLst>
              <a:ext uri="{FF2B5EF4-FFF2-40B4-BE49-F238E27FC236}">
                <a16:creationId xmlns:a16="http://schemas.microsoft.com/office/drawing/2014/main" id="{C2FF9E17-409F-4839-B283-22D985C132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2392363"/>
            <a:ext cx="8305800" cy="57943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 i="1">
                <a:solidFill>
                  <a:schemeClr val="tx1"/>
                </a:solidFill>
                <a:latin typeface="Calibri" panose="020F0502020204030204" pitchFamily="34" charset="0"/>
              </a:rPr>
              <a:t>D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= porcentaje de escaños - porcentaje de votos.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02BAA382-8856-1381-F155-97EA0C6D1C49}"/>
              </a:ext>
            </a:extLst>
          </p:cNvPr>
          <p:cNvSpPr txBox="1"/>
          <p:nvPr/>
        </p:nvSpPr>
        <p:spPr>
          <a:xfrm>
            <a:off x="3200400" y="3200400"/>
            <a:ext cx="2743200" cy="4572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Parsimonia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59" grpId="0" autoUpdateAnimBg="0"/>
      <p:bldP spid="19460" grpId="0" autoUpdateAnimBg="0"/>
      <p:bldP spid="19461" grpId="0" animBg="1" autoUpdateAnimBg="0"/>
      <p:bldP spid="19462" grpId="0" animBg="1" autoUpdateAnimBg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Text Box 5">
            <a:extLst>
              <a:ext uri="{FF2B5EF4-FFF2-40B4-BE49-F238E27FC236}">
                <a16:creationId xmlns:a16="http://schemas.microsoft.com/office/drawing/2014/main" id="{2607BFBD-C3A6-483F-A692-BB23A25E29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" y="304800"/>
            <a:ext cx="76200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Análisis de los resultados por distrito, UK’01</a:t>
            </a:r>
          </a:p>
        </p:txBody>
      </p:sp>
      <p:graphicFrame>
        <p:nvGraphicFramePr>
          <p:cNvPr id="86019" name="Object 6">
            <a:extLst>
              <a:ext uri="{FF2B5EF4-FFF2-40B4-BE49-F238E27FC236}">
                <a16:creationId xmlns:a16="http://schemas.microsoft.com/office/drawing/2014/main" id="{68C35ABD-0656-4463-8521-A96B771197E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368425" y="1336675"/>
          <a:ext cx="6403975" cy="4606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4286527" imgH="3086438" progId="Excel.Sheet.8">
                  <p:embed/>
                </p:oleObj>
              </mc:Choice>
              <mc:Fallback>
                <p:oleObj name="Worksheet" r:id="rId2" imgW="4286527" imgH="3086438" progId="Excel.Sheet.8">
                  <p:embed/>
                  <p:pic>
                    <p:nvPicPr>
                      <p:cNvPr id="86019" name="Object 6">
                        <a:extLst>
                          <a:ext uri="{FF2B5EF4-FFF2-40B4-BE49-F238E27FC236}">
                            <a16:creationId xmlns:a16="http://schemas.microsoft.com/office/drawing/2014/main" id="{68C35ABD-0656-4463-8521-A96B771197E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68425" y="1336675"/>
                        <a:ext cx="6403975" cy="4606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>
                        <a:outerShdw dist="107763" dir="2700000" algn="ctr" rotWithShape="0">
                          <a:schemeClr val="bg2"/>
                        </a:outerShdw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7042" name="Object 2">
            <a:extLst>
              <a:ext uri="{FF2B5EF4-FFF2-40B4-BE49-F238E27FC236}">
                <a16:creationId xmlns:a16="http://schemas.microsoft.com/office/drawing/2014/main" id="{2AECAFFE-46AC-4540-A0A5-810354BBA93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81000" y="1066800"/>
          <a:ext cx="4321175" cy="533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Hoja de cálculo" r:id="rId2" imgW="2762707" imgH="3410407" progId="Excel.Sheet.8">
                  <p:embed/>
                </p:oleObj>
              </mc:Choice>
              <mc:Fallback>
                <p:oleObj name="Hoja de cálculo" r:id="rId2" imgW="2762707" imgH="3410407" progId="Excel.Sheet.8">
                  <p:embed/>
                  <p:pic>
                    <p:nvPicPr>
                      <p:cNvPr id="87042" name="Object 2">
                        <a:extLst>
                          <a:ext uri="{FF2B5EF4-FFF2-40B4-BE49-F238E27FC236}">
                            <a16:creationId xmlns:a16="http://schemas.microsoft.com/office/drawing/2014/main" id="{2AECAFFE-46AC-4540-A0A5-810354BBA93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" y="1066800"/>
                        <a:ext cx="4321175" cy="5334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>
                        <a:outerShdw dist="107763" dir="2700000" algn="ctr" rotWithShape="0">
                          <a:schemeClr val="bg2"/>
                        </a:outerShdw>
                      </a:effectLst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7043" name="Text Box 3">
            <a:extLst>
              <a:ext uri="{FF2B5EF4-FFF2-40B4-BE49-F238E27FC236}">
                <a16:creationId xmlns:a16="http://schemas.microsoft.com/office/drawing/2014/main" id="{9D091BAA-8DE6-4548-8D23-7655C08785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62200" y="304800"/>
            <a:ext cx="44196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Los 20 primeros lugares</a:t>
            </a:r>
          </a:p>
        </p:txBody>
      </p:sp>
      <p:graphicFrame>
        <p:nvGraphicFramePr>
          <p:cNvPr id="87044" name="Object 4">
            <a:extLst>
              <a:ext uri="{FF2B5EF4-FFF2-40B4-BE49-F238E27FC236}">
                <a16:creationId xmlns:a16="http://schemas.microsoft.com/office/drawing/2014/main" id="{EBD264CF-6F47-4E00-800E-EA50DB0E87E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687888" y="1066800"/>
          <a:ext cx="1071562" cy="533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Hoja de cálculo" r:id="rId4" imgW="686105" imgH="3410407" progId="Excel.Sheet.8">
                  <p:embed/>
                </p:oleObj>
              </mc:Choice>
              <mc:Fallback>
                <p:oleObj name="Hoja de cálculo" r:id="rId4" imgW="686105" imgH="3410407" progId="Excel.Sheet.8">
                  <p:embed/>
                  <p:pic>
                    <p:nvPicPr>
                      <p:cNvPr id="87044" name="Object 4">
                        <a:extLst>
                          <a:ext uri="{FF2B5EF4-FFF2-40B4-BE49-F238E27FC236}">
                            <a16:creationId xmlns:a16="http://schemas.microsoft.com/office/drawing/2014/main" id="{EBD264CF-6F47-4E00-800E-EA50DB0E87E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7888" y="1066800"/>
                        <a:ext cx="1071562" cy="5334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>
                        <a:outerShdw dist="107763" dir="2700000" algn="ctr" rotWithShape="0">
                          <a:schemeClr val="bg2"/>
                        </a:outerShdw>
                      </a:effectLst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7045" name="Object 5">
            <a:extLst>
              <a:ext uri="{FF2B5EF4-FFF2-40B4-BE49-F238E27FC236}">
                <a16:creationId xmlns:a16="http://schemas.microsoft.com/office/drawing/2014/main" id="{E04ECF26-E331-4E6F-9D05-D302A90866E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181725" y="3105150"/>
          <a:ext cx="2657475" cy="1352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Hoja de cálculo" r:id="rId6" imgW="1609954" imgH="819607" progId="Excel.Sheet.8">
                  <p:embed/>
                </p:oleObj>
              </mc:Choice>
              <mc:Fallback>
                <p:oleObj name="Hoja de cálculo" r:id="rId6" imgW="1609954" imgH="819607" progId="Excel.Sheet.8">
                  <p:embed/>
                  <p:pic>
                    <p:nvPicPr>
                      <p:cNvPr id="87045" name="Object 5">
                        <a:extLst>
                          <a:ext uri="{FF2B5EF4-FFF2-40B4-BE49-F238E27FC236}">
                            <a16:creationId xmlns:a16="http://schemas.microsoft.com/office/drawing/2014/main" id="{E04ECF26-E331-4E6F-9D05-D302A90866E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1725" y="3105150"/>
                        <a:ext cx="2657475" cy="135255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7046" name="Text Box 6">
            <a:extLst>
              <a:ext uri="{FF2B5EF4-FFF2-40B4-BE49-F238E27FC236}">
                <a16:creationId xmlns:a16="http://schemas.microsoft.com/office/drawing/2014/main" id="{5F98BFE0-92D0-45DB-A89E-3DE5CF8EBD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72200" y="2209800"/>
            <a:ext cx="2590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altLang="es-MX">
                <a:solidFill>
                  <a:schemeClr val="tx1"/>
                </a:solidFill>
                <a:latin typeface="Calibri" panose="020F0502020204030204" pitchFamily="34" charset="0"/>
              </a:rPr>
              <a:t>Sobre 20 primeros:</a:t>
            </a:r>
            <a:endParaRPr lang="es-ES" altLang="es-MX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CDF43E30-DFDD-9621-872C-3D5B5B2692F5}"/>
              </a:ext>
            </a:extLst>
          </p:cNvPr>
          <p:cNvSpPr txBox="1"/>
          <p:nvPr/>
        </p:nvSpPr>
        <p:spPr>
          <a:xfrm>
            <a:off x="3200400" y="3200400"/>
            <a:ext cx="2743200" cy="4572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Parsimonia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Diseño predeterminado">
  <a:themeElements>
    <a:clrScheme name="Diseño predeterminado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iseño predeterminado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folHlink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s-ES" altLang="es-MX" sz="2400" b="0" i="0" u="none" strike="noStrike" cap="none" normalizeH="0" baseline="0" smtClean="0">
            <a:ln>
              <a:noFill/>
            </a:ln>
            <a:solidFill>
              <a:schemeClr val="bg2"/>
            </a:solidFill>
            <a:effectLst/>
            <a:latin typeface="Times New Roman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folHlink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s-ES" altLang="es-MX" sz="2400" b="0" i="0" u="none" strike="noStrike" cap="none" normalizeH="0" baseline="0" smtClean="0">
            <a:ln>
              <a:noFill/>
            </a:ln>
            <a:solidFill>
              <a:schemeClr val="bg2"/>
            </a:solidFill>
            <a:effectLst/>
            <a:latin typeface="Times New Roman"/>
          </a:defRPr>
        </a:defPPr>
      </a:lstStyle>
    </a:lnDef>
  </a:objectDefaults>
  <a:extraClrSchemeLst>
    <a:extraClrScheme>
      <a:clrScheme name="Diseño predeterminado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ema d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27227</TotalTime>
  <Words>2686</Words>
  <Application>Microsoft Office PowerPoint</Application>
  <PresentationFormat>Presentación en pantalla (4:3)</PresentationFormat>
  <Paragraphs>407</Paragraphs>
  <Slides>92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92</vt:i4>
      </vt:variant>
    </vt:vector>
  </HeadingPairs>
  <TitlesOfParts>
    <vt:vector size="93" baseType="lpstr">
      <vt:lpstr>Diseño predeterminado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I.T.A.M.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emagar</dc:creator>
  <cp:lastModifiedBy>ERIC MAGAR MEURS</cp:lastModifiedBy>
  <cp:revision>976</cp:revision>
  <dcterms:created xsi:type="dcterms:W3CDTF">2002-09-12T12:46:06Z</dcterms:created>
  <dcterms:modified xsi:type="dcterms:W3CDTF">2024-11-06T14:26:48Z</dcterms:modified>
</cp:coreProperties>
</file>